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62" r:id="rId7"/>
    <p:sldId id="264" r:id="rId8"/>
    <p:sldId id="265" r:id="rId9"/>
    <p:sldId id="266" r:id="rId10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C186"/>
    <a:srgbClr val="BC59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rgbClr val="40404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rgbClr val="40404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11/25/2022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rgbClr val="40404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11/25/2022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11/25/2022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12192000" y="0"/>
                </a:moveTo>
                <a:lnTo>
                  <a:pt x="0" y="0"/>
                </a:lnTo>
                <a:lnTo>
                  <a:pt x="0" y="457199"/>
                </a:lnTo>
                <a:lnTo>
                  <a:pt x="12192000" y="4571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BC572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0" y="6333744"/>
            <a:ext cx="12192000" cy="67310"/>
          </a:xfrm>
          <a:custGeom>
            <a:avLst/>
            <a:gdLst/>
            <a:ahLst/>
            <a:cxnLst/>
            <a:rect l="l" t="t" r="r" b="b"/>
            <a:pathLst>
              <a:path w="12192000" h="67310">
                <a:moveTo>
                  <a:pt x="12192000" y="0"/>
                </a:moveTo>
                <a:lnTo>
                  <a:pt x="0" y="0"/>
                </a:lnTo>
                <a:lnTo>
                  <a:pt x="0" y="67055"/>
                </a:lnTo>
                <a:lnTo>
                  <a:pt x="12192000" y="67055"/>
                </a:lnTo>
                <a:lnTo>
                  <a:pt x="12192000" y="0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8870" y="913841"/>
            <a:ext cx="1015425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 u="sng">
                <a:solidFill>
                  <a:srgbClr val="40404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7039" y="1839976"/>
            <a:ext cx="9504680" cy="4371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adhveshoverseas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madhveshoverse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12192000" cy="524510"/>
            <a:chOff x="0" y="6333744"/>
            <a:chExt cx="12192000" cy="524510"/>
          </a:xfrm>
          <a:solidFill>
            <a:srgbClr val="BC5908"/>
          </a:solidFill>
        </p:grpSpPr>
        <p:sp>
          <p:nvSpPr>
            <p:cNvPr id="3" name="object 3"/>
            <p:cNvSpPr/>
            <p:nvPr/>
          </p:nvSpPr>
          <p:spPr>
            <a:xfrm>
              <a:off x="3047" y="6400799"/>
              <a:ext cx="12189460" cy="457200"/>
            </a:xfrm>
            <a:custGeom>
              <a:avLst/>
              <a:gdLst/>
              <a:ahLst/>
              <a:cxnLst/>
              <a:rect l="l" t="t" r="r" b="b"/>
              <a:pathLst>
                <a:path w="12189460" h="457200">
                  <a:moveTo>
                    <a:pt x="12188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2188952" y="457199"/>
                  </a:lnTo>
                  <a:lnTo>
                    <a:pt x="1218895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12189460" cy="64135"/>
            </a:xfrm>
            <a:custGeom>
              <a:avLst/>
              <a:gdLst/>
              <a:ahLst/>
              <a:cxnLst/>
              <a:rect l="l" t="t" r="r" b="b"/>
              <a:pathLst>
                <a:path w="12189460" h="64135">
                  <a:moveTo>
                    <a:pt x="12188952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12188952" y="64007"/>
                  </a:lnTo>
                  <a:lnTo>
                    <a:pt x="1218895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" name="object 5"/>
          <p:cNvSpPr/>
          <p:nvPr/>
        </p:nvSpPr>
        <p:spPr>
          <a:xfrm flipV="1">
            <a:off x="1367029" y="4098229"/>
            <a:ext cx="10058399" cy="45719"/>
          </a:xfrm>
          <a:custGeom>
            <a:avLst/>
            <a:gdLst/>
            <a:ahLst/>
            <a:cxnLst/>
            <a:rect l="l" t="t" r="r" b="b"/>
            <a:pathLst>
              <a:path w="9875520">
                <a:moveTo>
                  <a:pt x="0" y="0"/>
                </a:moveTo>
                <a:lnTo>
                  <a:pt x="98755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823085" y="2021281"/>
            <a:ext cx="861377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IN" sz="4000" spc="40" dirty="0" smtClean="0">
                <a:solidFill>
                  <a:srgbClr val="252525"/>
                </a:solidFill>
                <a:latin typeface="+mn-lt"/>
                <a:cs typeface="Calibri Light" panose="020F0302020204030204" pitchFamily="34" charset="0"/>
              </a:rPr>
              <a:t>Madhvesh</a:t>
            </a:r>
            <a:r>
              <a:rPr lang="en-IN" sz="4000" spc="40" dirty="0">
                <a:solidFill>
                  <a:srgbClr val="252525"/>
                </a:solidFill>
                <a:latin typeface="+mn-lt"/>
                <a:cs typeface="Calibri Light" panose="020F0302020204030204" pitchFamily="34" charset="0"/>
              </a:rPr>
              <a:t> Overseas</a:t>
            </a:r>
            <a:r>
              <a:rPr lang="en-IN" sz="4000" u="none" spc="40" dirty="0">
                <a:solidFill>
                  <a:srgbClr val="252525"/>
                </a:solidFill>
                <a:latin typeface="+mn-lt"/>
                <a:cs typeface="Calibri Light" panose="020F0302020204030204" pitchFamily="34" charset="0"/>
              </a:rPr>
              <a:t/>
            </a:r>
            <a:br>
              <a:rPr lang="en-IN" sz="4000" u="none" spc="40" dirty="0">
                <a:solidFill>
                  <a:srgbClr val="252525"/>
                </a:solidFill>
                <a:latin typeface="+mn-lt"/>
                <a:cs typeface="Calibri Light" panose="020F0302020204030204" pitchFamily="34" charset="0"/>
              </a:rPr>
            </a:br>
            <a:r>
              <a:rPr lang="en-IN" sz="1600" u="none" spc="40" dirty="0" smtClean="0">
                <a:solidFill>
                  <a:srgbClr val="252525"/>
                </a:solidFill>
                <a:latin typeface="+mn-lt"/>
                <a:cs typeface="Calibri Light" panose="020F0302020204030204" pitchFamily="34" charset="0"/>
              </a:rPr>
              <a:t>GST 24FSQPD1838E1ZS         </a:t>
            </a:r>
            <a:br>
              <a:rPr lang="en-IN" sz="1600" u="none" spc="40" dirty="0" smtClean="0">
                <a:solidFill>
                  <a:srgbClr val="252525"/>
                </a:solidFill>
                <a:latin typeface="+mn-lt"/>
                <a:cs typeface="Calibri Light" panose="020F0302020204030204" pitchFamily="34" charset="0"/>
              </a:rPr>
            </a:br>
            <a:r>
              <a:rPr lang="en-IN" sz="1600" u="none" spc="40" dirty="0" smtClean="0">
                <a:solidFill>
                  <a:srgbClr val="252525"/>
                </a:solidFill>
                <a:latin typeface="+mn-lt"/>
                <a:cs typeface="Calibri Light" panose="020F0302020204030204" pitchFamily="34" charset="0"/>
              </a:rPr>
              <a:t>www.madhveshoverseas.com</a:t>
            </a:r>
            <a:endParaRPr sz="1600" dirty="0"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4129" y="4236719"/>
            <a:ext cx="1074420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Manufacturer of Ferrous and Non </a:t>
            </a:r>
            <a:r>
              <a:rPr lang="en-IN" sz="2400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I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errous Alloys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545">
              <a:lnSpc>
                <a:spcPct val="100000"/>
              </a:lnSpc>
              <a:spcBef>
                <a:spcPts val="100"/>
              </a:spcBef>
              <a:tabLst>
                <a:tab pos="10140950" algn="l"/>
              </a:tabLst>
            </a:pPr>
            <a:r>
              <a:rPr lang="en-IN" spc="-60" dirty="0" smtClean="0">
                <a:latin typeface="Calibri" panose="020F0502020204030204" pitchFamily="34" charset="0"/>
                <a:cs typeface="Calibri" panose="020F0502020204030204" pitchFamily="34" charset="0"/>
              </a:rPr>
              <a:t>Brief Introduction</a:t>
            </a:r>
            <a:r>
              <a:rPr spc="-6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6324" y="1831975"/>
            <a:ext cx="9996170" cy="2733954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6985" algn="just">
              <a:lnSpc>
                <a:spcPct val="90100"/>
              </a:lnSpc>
              <a:spcBef>
                <a:spcPts val="1360"/>
              </a:spcBef>
            </a:pPr>
            <a:r>
              <a:rPr sz="2400" spc="-10" dirty="0" smtClean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Recently </a:t>
            </a:r>
            <a:r>
              <a:rPr sz="2400" spc="-1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sz="2400" spc="-2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</a:t>
            </a:r>
            <a:r>
              <a:rPr sz="2400" spc="-1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started </a:t>
            </a: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 facility </a:t>
            </a: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sz="2400" spc="-1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Foundry </a:t>
            </a: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sz="2400" spc="-1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cater for </a:t>
            </a:r>
            <a:r>
              <a:rPr sz="2400" spc="-1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petroleum products </a:t>
            </a:r>
            <a:r>
              <a:rPr sz="2400" b="1" i="1" spc="-70" dirty="0" smtClean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 will </a:t>
            </a:r>
            <a:r>
              <a:rPr sz="2400" spc="-1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</a:t>
            </a: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2400" spc="-1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stronghold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manufacturing </a:t>
            </a: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</a:t>
            </a:r>
            <a:r>
              <a:rPr sz="2400" spc="1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super</a:t>
            </a: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alloys</a:t>
            </a:r>
            <a:r>
              <a:rPr sz="2400" spc="1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grades</a:t>
            </a: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casting </a:t>
            </a:r>
            <a:r>
              <a:rPr sz="2400" spc="-1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sz="2400" spc="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</a:t>
            </a: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quality </a:t>
            </a:r>
            <a:r>
              <a:rPr sz="2400" spc="-2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rate</a:t>
            </a:r>
            <a:r>
              <a:rPr sz="2400" spc="2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sz="2400" spc="-2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customer’s</a:t>
            </a:r>
            <a:r>
              <a:rPr sz="2400" spc="2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  <a:r>
              <a:rPr sz="2400" spc="-10" dirty="0" smtClean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IN" sz="2400" spc="-10" dirty="0" smtClean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2700" marR="6985" algn="just">
              <a:lnSpc>
                <a:spcPct val="90100"/>
              </a:lnSpc>
              <a:spcBef>
                <a:spcPts val="1360"/>
              </a:spcBef>
            </a:pPr>
            <a:r>
              <a:rPr lang="en-US" sz="2400" spc="-35" dirty="0" smtClean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US"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also </a:t>
            </a:r>
            <a:r>
              <a:rPr lang="en-US" sz="2400" spc="-2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</a:t>
            </a:r>
            <a:r>
              <a:rPr lang="en-US"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expertise in </a:t>
            </a:r>
            <a:r>
              <a:rPr lang="en-US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 – </a:t>
            </a:r>
            <a:r>
              <a:rPr lang="en-US"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Metallic </a:t>
            </a:r>
            <a:r>
              <a:rPr lang="en-US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400" spc="-4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 </a:t>
            </a:r>
            <a:r>
              <a:rPr lang="en-US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Metallic alloy pipes. Our </a:t>
            </a:r>
            <a:r>
              <a:rPr lang="en-US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1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current</a:t>
            </a:r>
            <a:r>
              <a:rPr lang="en-US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</a:t>
            </a:r>
            <a:r>
              <a:rPr lang="en-US" sz="2400" spc="-2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1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</a:t>
            </a:r>
            <a:r>
              <a:rPr lang="en-US" sz="2400" spc="2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</a:t>
            </a:r>
            <a:r>
              <a:rPr lang="en-US" sz="2400" spc="-2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1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caters</a:t>
            </a:r>
            <a:r>
              <a:rPr lang="en-US" sz="2400" spc="2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1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Pipes,</a:t>
            </a:r>
            <a:r>
              <a:rPr lang="en-US" sz="2400" spc="1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1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Liners,</a:t>
            </a:r>
            <a:r>
              <a:rPr lang="en-US" sz="2400" spc="1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Bushes,</a:t>
            </a:r>
            <a:r>
              <a:rPr lang="en-US"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2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Tubes</a:t>
            </a:r>
            <a:r>
              <a:rPr lang="en-US" sz="2400" spc="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sz="2400" spc="-1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2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Rotors</a:t>
            </a:r>
            <a:r>
              <a:rPr lang="en-US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1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en-US" sz="2400" spc="-10" dirty="0" smtClean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2700" marR="6985" algn="just">
              <a:lnSpc>
                <a:spcPct val="90100"/>
              </a:lnSpc>
              <a:spcBef>
                <a:spcPts val="1360"/>
              </a:spcBef>
            </a:pPr>
            <a:r>
              <a:rPr lang="en-US" sz="2400" spc="-10" dirty="0" smtClean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domestic from we supply to corporate company as well as merchant exporters too.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545">
              <a:lnSpc>
                <a:spcPct val="100000"/>
              </a:lnSpc>
              <a:spcBef>
                <a:spcPts val="100"/>
              </a:spcBef>
              <a:tabLst>
                <a:tab pos="10140950" algn="l"/>
              </a:tabLst>
            </a:pPr>
            <a:r>
              <a:rPr lang="en-IN" spc="-55" dirty="0" smtClean="0"/>
              <a:t>We believe in.. our conception</a:t>
            </a:r>
            <a:r>
              <a:rPr spc="-45" dirty="0"/>
              <a:t>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0896" y="1681545"/>
            <a:ext cx="9686925" cy="2566087"/>
          </a:xfrm>
          <a:prstGeom prst="rect">
            <a:avLst/>
          </a:prstGeom>
        </p:spPr>
        <p:txBody>
          <a:bodyPr vert="horz" wrap="square" lIns="0" tIns="153670" rIns="0" bIns="0" rtlCol="0">
            <a:spAutoFit/>
          </a:bodyPr>
          <a:lstStyle/>
          <a:p>
            <a:pPr marL="271145" indent="-259079">
              <a:lnSpc>
                <a:spcPct val="100000"/>
              </a:lnSpc>
              <a:spcBef>
                <a:spcPts val="1210"/>
              </a:spcBef>
              <a:buClr>
                <a:srgbClr val="E38312"/>
              </a:buClr>
              <a:buFont typeface="Arial MT"/>
              <a:buChar char="•"/>
              <a:tabLst>
                <a:tab pos="271145" algn="l"/>
                <a:tab pos="271780" algn="l"/>
              </a:tabLst>
            </a:pPr>
            <a:r>
              <a:rPr lang="en-IN" sz="2400" dirty="0" smtClean="0">
                <a:solidFill>
                  <a:srgbClr val="404040"/>
                </a:solidFill>
                <a:latin typeface="Calibri"/>
                <a:cs typeface="Calibri"/>
              </a:rPr>
              <a:t> Believe in meeting</a:t>
            </a:r>
            <a:r>
              <a:rPr sz="2400" spc="-5" dirty="0" smtClean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customer's</a:t>
            </a:r>
            <a:r>
              <a:rPr sz="24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10" dirty="0" smtClean="0">
                <a:solidFill>
                  <a:srgbClr val="404040"/>
                </a:solidFill>
                <a:latin typeface="Calibri"/>
                <a:cs typeface="Calibri"/>
              </a:rPr>
              <a:t>expectations</a:t>
            </a:r>
            <a:r>
              <a:rPr lang="en-IN" sz="2400" spc="-10" dirty="0" smtClean="0">
                <a:solidFill>
                  <a:srgbClr val="404040"/>
                </a:solidFill>
                <a:latin typeface="Calibri"/>
                <a:cs typeface="Calibri"/>
              </a:rPr>
              <a:t> making them delighted</a:t>
            </a:r>
            <a:endParaRPr sz="2400" dirty="0">
              <a:latin typeface="Calibri"/>
              <a:cs typeface="Calibri"/>
            </a:endParaRPr>
          </a:p>
          <a:p>
            <a:pPr marL="271145" indent="-259079">
              <a:lnSpc>
                <a:spcPct val="100000"/>
              </a:lnSpc>
              <a:spcBef>
                <a:spcPts val="1115"/>
              </a:spcBef>
              <a:buClr>
                <a:srgbClr val="E38312"/>
              </a:buClr>
              <a:buFont typeface="Arial MT"/>
              <a:buChar char="•"/>
              <a:tabLst>
                <a:tab pos="271145" algn="l"/>
                <a:tab pos="271780" algn="l"/>
              </a:tabLst>
            </a:pPr>
            <a:r>
              <a:rPr lang="en-IN" sz="2400" spc="-5" dirty="0" smtClean="0">
                <a:solidFill>
                  <a:srgbClr val="404040"/>
                </a:solidFill>
                <a:latin typeface="Calibri"/>
                <a:cs typeface="Calibri"/>
              </a:rPr>
              <a:t> Our </a:t>
            </a:r>
            <a:r>
              <a:rPr sz="2400" spc="-5" dirty="0" smtClean="0">
                <a:solidFill>
                  <a:srgbClr val="404040"/>
                </a:solidFill>
                <a:latin typeface="Calibri"/>
                <a:cs typeface="Calibri"/>
              </a:rPr>
              <a:t>employees</a:t>
            </a:r>
            <a:r>
              <a:rPr sz="2400" spc="-15" dirty="0" smtClean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lang="en-IN" sz="2400" spc="-15" dirty="0" smtClean="0">
                <a:solidFill>
                  <a:srgbClr val="404040"/>
                </a:solidFill>
                <a:latin typeface="Calibri"/>
                <a:cs typeface="Calibri"/>
              </a:rPr>
              <a:t> have ownership mind </a:t>
            </a:r>
            <a:r>
              <a:rPr sz="2400" spc="-5" dirty="0" smtClean="0">
                <a:solidFill>
                  <a:srgbClr val="404040"/>
                </a:solidFill>
                <a:latin typeface="Calibri"/>
                <a:cs typeface="Calibri"/>
              </a:rPr>
              <a:t>help</a:t>
            </a:r>
            <a:r>
              <a:rPr lang="en-IN" sz="2400" spc="-5" dirty="0">
                <a:solidFill>
                  <a:srgbClr val="404040"/>
                </a:solidFill>
                <a:latin typeface="Calibri"/>
                <a:cs typeface="Calibri"/>
              </a:rPr>
              <a:t>s</a:t>
            </a:r>
            <a:r>
              <a:rPr lang="en-IN" sz="2400" spc="-5" dirty="0" smtClean="0">
                <a:solidFill>
                  <a:srgbClr val="404040"/>
                </a:solidFill>
                <a:latin typeface="Calibri"/>
                <a:cs typeface="Calibri"/>
              </a:rPr>
              <a:t> in</a:t>
            </a:r>
            <a:r>
              <a:rPr sz="2400" dirty="0" smtClean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5" dirty="0" smtClean="0">
                <a:solidFill>
                  <a:srgbClr val="404040"/>
                </a:solidFill>
                <a:latin typeface="Calibri"/>
                <a:cs typeface="Calibri"/>
              </a:rPr>
              <a:t>build</a:t>
            </a:r>
            <a:r>
              <a:rPr lang="en-IN" sz="2400" spc="-5" dirty="0" smtClean="0">
                <a:solidFill>
                  <a:srgbClr val="404040"/>
                </a:solidFill>
                <a:latin typeface="Calibri"/>
                <a:cs typeface="Calibri"/>
              </a:rPr>
              <a:t>ing</a:t>
            </a:r>
            <a:r>
              <a:rPr sz="2400" spc="5" dirty="0" smtClean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24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35" dirty="0">
                <a:solidFill>
                  <a:srgbClr val="404040"/>
                </a:solidFill>
                <a:latin typeface="Calibri"/>
                <a:cs typeface="Calibri"/>
              </a:rPr>
              <a:t>company</a:t>
            </a:r>
            <a:r>
              <a:rPr sz="2400" spc="-35" dirty="0" smtClean="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 marL="339725" indent="-327660">
              <a:lnSpc>
                <a:spcPct val="100000"/>
              </a:lnSpc>
              <a:spcBef>
                <a:spcPts val="1115"/>
              </a:spcBef>
              <a:buClr>
                <a:srgbClr val="E38312"/>
              </a:buClr>
              <a:buFont typeface="Arial MT"/>
              <a:buChar char="•"/>
              <a:tabLst>
                <a:tab pos="339725" algn="l"/>
                <a:tab pos="340360" algn="l"/>
              </a:tabLst>
            </a:pPr>
            <a:r>
              <a:rPr lang="en-IN" sz="2400" spc="-15" dirty="0" smtClean="0">
                <a:solidFill>
                  <a:srgbClr val="404040"/>
                </a:solidFill>
                <a:latin typeface="Calibri"/>
                <a:cs typeface="Calibri"/>
              </a:rPr>
              <a:t>We </a:t>
            </a:r>
            <a:r>
              <a:rPr sz="2400" spc="-15" dirty="0" smtClean="0">
                <a:solidFill>
                  <a:srgbClr val="404040"/>
                </a:solidFill>
                <a:latin typeface="Calibri"/>
                <a:cs typeface="Calibri"/>
              </a:rPr>
              <a:t>operate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with</a:t>
            </a:r>
            <a:r>
              <a:rPr sz="2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honesty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and </a:t>
            </a:r>
            <a:r>
              <a:rPr sz="2400" spc="-25" dirty="0">
                <a:solidFill>
                  <a:srgbClr val="404040"/>
                </a:solidFill>
                <a:latin typeface="Calibri"/>
                <a:cs typeface="Calibri"/>
              </a:rPr>
              <a:t>integrity.</a:t>
            </a:r>
            <a:endParaRPr sz="2400" dirty="0">
              <a:latin typeface="Calibri"/>
              <a:cs typeface="Calibri"/>
            </a:endParaRPr>
          </a:p>
          <a:p>
            <a:pPr marL="339725" indent="-327660">
              <a:lnSpc>
                <a:spcPct val="100000"/>
              </a:lnSpc>
              <a:spcBef>
                <a:spcPts val="1120"/>
              </a:spcBef>
              <a:buClr>
                <a:srgbClr val="E38312"/>
              </a:buClr>
              <a:buFont typeface="Arial MT"/>
              <a:buChar char="•"/>
              <a:tabLst>
                <a:tab pos="339725" algn="l"/>
                <a:tab pos="340360" algn="l"/>
              </a:tabLst>
            </a:pP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Continuously</a:t>
            </a:r>
            <a:r>
              <a:rPr sz="2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strive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Calibri"/>
                <a:cs typeface="Calibri"/>
              </a:rPr>
              <a:t>improve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and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404040"/>
                </a:solidFill>
                <a:latin typeface="Calibri"/>
                <a:cs typeface="Calibri"/>
              </a:rPr>
              <a:t>take</a:t>
            </a:r>
            <a:r>
              <a:rPr sz="2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on new</a:t>
            </a:r>
            <a:r>
              <a:rPr sz="2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challenges.</a:t>
            </a:r>
            <a:endParaRPr sz="2400" dirty="0">
              <a:latin typeface="Calibri"/>
              <a:cs typeface="Calibri"/>
            </a:endParaRPr>
          </a:p>
          <a:p>
            <a:pPr marL="339725" indent="-327660">
              <a:lnSpc>
                <a:spcPct val="100000"/>
              </a:lnSpc>
              <a:spcBef>
                <a:spcPts val="1105"/>
              </a:spcBef>
              <a:buClr>
                <a:srgbClr val="E38312"/>
              </a:buClr>
              <a:buFont typeface="Arial MT"/>
              <a:buChar char="•"/>
              <a:tabLst>
                <a:tab pos="339725" algn="l"/>
                <a:tab pos="340360" algn="l"/>
              </a:tabLst>
            </a:pPr>
            <a:r>
              <a:rPr lang="en-US" sz="2400" spc="-10" dirty="0">
                <a:solidFill>
                  <a:srgbClr val="404040"/>
                </a:solidFill>
                <a:cs typeface="Calibri"/>
              </a:rPr>
              <a:t>Commitment</a:t>
            </a:r>
            <a:r>
              <a:rPr lang="en-US" sz="2400" spc="-50" dirty="0">
                <a:solidFill>
                  <a:srgbClr val="404040"/>
                </a:solidFill>
                <a:cs typeface="Calibri"/>
              </a:rPr>
              <a:t> </a:t>
            </a:r>
            <a:r>
              <a:rPr lang="en-US" sz="2400" spc="-15" dirty="0">
                <a:solidFill>
                  <a:srgbClr val="404040"/>
                </a:solidFill>
                <a:cs typeface="Calibri"/>
              </a:rPr>
              <a:t>to</a:t>
            </a:r>
            <a:r>
              <a:rPr lang="en-US" sz="2400" spc="-25" dirty="0">
                <a:solidFill>
                  <a:srgbClr val="404040"/>
                </a:solidFill>
                <a:cs typeface="Calibri"/>
              </a:rPr>
              <a:t> </a:t>
            </a:r>
            <a:r>
              <a:rPr lang="en-US" sz="2400" spc="-35" dirty="0">
                <a:solidFill>
                  <a:srgbClr val="404040"/>
                </a:solidFill>
                <a:cs typeface="Calibri"/>
              </a:rPr>
              <a:t>safety..</a:t>
            </a:r>
            <a:r>
              <a:rPr lang="en-US" sz="2400" spc="-10" dirty="0" smtClean="0">
                <a:solidFill>
                  <a:srgbClr val="404040"/>
                </a:solidFill>
                <a:cs typeface="Calibri"/>
              </a:rPr>
              <a:t> commitment</a:t>
            </a:r>
            <a:r>
              <a:rPr lang="en-US" sz="2400" spc="-45" dirty="0" smtClean="0">
                <a:solidFill>
                  <a:srgbClr val="404040"/>
                </a:solidFill>
                <a:cs typeface="Calibri"/>
              </a:rPr>
              <a:t> </a:t>
            </a:r>
            <a:r>
              <a:rPr lang="en-US" sz="2400" spc="-15" dirty="0" smtClean="0">
                <a:solidFill>
                  <a:srgbClr val="404040"/>
                </a:solidFill>
                <a:cs typeface="Calibri"/>
              </a:rPr>
              <a:t>to </a:t>
            </a:r>
            <a:r>
              <a:rPr lang="en-US" sz="2400" dirty="0" smtClean="0">
                <a:solidFill>
                  <a:srgbClr val="404040"/>
                </a:solidFill>
                <a:cs typeface="Calibri"/>
              </a:rPr>
              <a:t>timely delivering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545">
              <a:lnSpc>
                <a:spcPct val="100000"/>
              </a:lnSpc>
              <a:spcBef>
                <a:spcPts val="100"/>
              </a:spcBef>
              <a:tabLst>
                <a:tab pos="10140950" algn="l"/>
              </a:tabLst>
            </a:pPr>
            <a:r>
              <a:rPr spc="-35" dirty="0"/>
              <a:t>Our</a:t>
            </a:r>
            <a:r>
              <a:rPr spc="-145" dirty="0"/>
              <a:t> </a:t>
            </a:r>
            <a:r>
              <a:rPr lang="en-IN" spc="-55" dirty="0" smtClean="0"/>
              <a:t>competency</a:t>
            </a:r>
            <a:r>
              <a:rPr spc="-55" dirty="0"/>
              <a:t>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200" y="1862455"/>
            <a:ext cx="11049000" cy="3429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62355" lvl="1" indent="-136525">
              <a:lnSpc>
                <a:spcPct val="100000"/>
              </a:lnSpc>
              <a:spcBef>
                <a:spcPts val="1800"/>
              </a:spcBef>
              <a:buChar char="-"/>
              <a:tabLst>
                <a:tab pos="1062990" algn="l"/>
              </a:tabLst>
            </a:pPr>
            <a:r>
              <a:rPr lang="en-US" sz="2400" spc="-5" dirty="0" smtClean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</a:t>
            </a:r>
            <a:r>
              <a:rPr lang="en-US" sz="2400" spc="10" dirty="0" smtClean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</a:t>
            </a:r>
            <a:r>
              <a:rPr lang="en-US" sz="2400" spc="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en-US"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</a:t>
            </a:r>
            <a:r>
              <a:rPr lang="en-US" sz="2400" spc="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1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alloys</a:t>
            </a:r>
            <a:r>
              <a:rPr lang="en-US" sz="2400" spc="2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1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grade</a:t>
            </a:r>
            <a:r>
              <a:rPr lang="en-US" sz="2400" spc="-1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casting</a:t>
            </a:r>
            <a:r>
              <a:rPr lang="en-US" sz="2400" spc="1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</a:t>
            </a:r>
            <a:r>
              <a:rPr lang="en-US" sz="2400" spc="-1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2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quality</a:t>
            </a:r>
            <a:r>
              <a:rPr lang="en-US" sz="2400" spc="-20" dirty="0" smtClean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062355" lvl="1" indent="-136525">
              <a:lnSpc>
                <a:spcPct val="100000"/>
              </a:lnSpc>
              <a:spcBef>
                <a:spcPts val="1800"/>
              </a:spcBef>
              <a:buChar char="-"/>
              <a:tabLst>
                <a:tab pos="1062990" algn="l"/>
              </a:tabLst>
            </a:pPr>
            <a:r>
              <a:rPr lang="en-US"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Fully</a:t>
            </a:r>
            <a:r>
              <a:rPr lang="en-US" sz="2400" spc="-1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mechanized</a:t>
            </a:r>
            <a:r>
              <a:rPr lang="en-US" sz="2400" spc="1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en-US"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NDT</a:t>
            </a:r>
            <a:r>
              <a:rPr lang="en-US" sz="2400" spc="-1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1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testing</a:t>
            </a:r>
            <a:r>
              <a:rPr lang="en-US" sz="2400" spc="2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1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operation</a:t>
            </a:r>
            <a:r>
              <a:rPr lang="en-US" sz="2400" spc="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1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customizable</a:t>
            </a:r>
            <a:r>
              <a:rPr lang="en-US" sz="2400" spc="2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1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US" sz="2400" spc="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meet</a:t>
            </a:r>
            <a:r>
              <a:rPr lang="en-US" sz="2400" spc="2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clients</a:t>
            </a:r>
            <a:r>
              <a:rPr lang="en-US" sz="2400" spc="2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requirements</a:t>
            </a:r>
            <a:endParaRPr lang="en-IN" sz="2400" spc="-15" dirty="0" smtClean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62355" lvl="1" indent="-136525">
              <a:lnSpc>
                <a:spcPct val="100000"/>
              </a:lnSpc>
              <a:spcBef>
                <a:spcPts val="1800"/>
              </a:spcBef>
              <a:buChar char="-"/>
              <a:tabLst>
                <a:tab pos="1062990" algn="l"/>
              </a:tabLst>
            </a:pPr>
            <a:r>
              <a:rPr lang="en-IN" sz="2400" spc="-15" dirty="0" smtClean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sz="2400" spc="-15" dirty="0" smtClean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errous</a:t>
            </a:r>
            <a:r>
              <a:rPr sz="2400" spc="5" dirty="0" smtClean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400" dirty="0" smtClean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sz="2400" spc="-15" dirty="0" smtClean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ferrous</a:t>
            </a: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castings</a:t>
            </a:r>
            <a:r>
              <a:rPr sz="2400" spc="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2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machined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hydro </a:t>
            </a:r>
            <a:r>
              <a:rPr sz="2400" spc="-1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tested</a:t>
            </a:r>
            <a:r>
              <a:rPr sz="2400" spc="2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conditions</a:t>
            </a:r>
            <a:r>
              <a:rPr sz="2400" spc="-2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 err="1" smtClean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Defence</a:t>
            </a:r>
            <a:r>
              <a:rPr sz="2400" spc="-10" dirty="0" smtClean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IN" sz="2400" spc="-15" dirty="0" smtClean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various Oil and Gas </a:t>
            </a:r>
            <a:r>
              <a:rPr lang="en-IN" sz="2400" spc="-15" dirty="0" err="1" smtClean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exploration,Refinery</a:t>
            </a:r>
            <a:r>
              <a:rPr sz="2400" spc="-20" dirty="0" smtClean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Industries.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62355" lvl="1" indent="-136525">
              <a:lnSpc>
                <a:spcPct val="100000"/>
              </a:lnSpc>
              <a:buChar char="-"/>
              <a:tabLst>
                <a:tab pos="1062990" algn="l"/>
              </a:tabLst>
            </a:pPr>
            <a:r>
              <a:rPr lang="en-IN" sz="2400" dirty="0" smtClean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Operate</a:t>
            </a:r>
            <a:r>
              <a:rPr sz="2400" spc="-25" dirty="0" smtClean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projects</a:t>
            </a:r>
            <a:r>
              <a:rPr sz="2400" spc="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1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material</a:t>
            </a:r>
            <a:r>
              <a:rPr sz="2400" spc="4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enhancement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altering</a:t>
            </a:r>
            <a:r>
              <a:rPr sz="2400" spc="2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upgrading</a:t>
            </a:r>
            <a:r>
              <a:rPr sz="2400" spc="-3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alloys</a:t>
            </a:r>
            <a:r>
              <a:rPr sz="2400" spc="2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required</a:t>
            </a:r>
            <a:r>
              <a:rPr sz="2400" spc="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2400" spc="-44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 smtClean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</a:t>
            </a:r>
            <a:r>
              <a:rPr lang="en-IN" sz="2400" spc="-5" dirty="0" smtClean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..tailor made solution for meeting customer needs..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545">
              <a:lnSpc>
                <a:spcPct val="100000"/>
              </a:lnSpc>
              <a:spcBef>
                <a:spcPts val="100"/>
              </a:spcBef>
              <a:tabLst>
                <a:tab pos="10140950" algn="l"/>
              </a:tabLst>
            </a:pPr>
            <a:r>
              <a:rPr lang="en-IN" spc="-85" dirty="0" smtClean="0"/>
              <a:t>Manufacturing Standards</a:t>
            </a:r>
            <a:r>
              <a:rPr spc="-65" dirty="0"/>
              <a:t>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6324" y="1831975"/>
            <a:ext cx="75425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35" dirty="0">
                <a:solidFill>
                  <a:srgbClr val="404040"/>
                </a:solidFill>
                <a:latin typeface="Calibri"/>
                <a:cs typeface="Calibri"/>
              </a:rPr>
              <a:t>We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offer</a:t>
            </a:r>
            <a:r>
              <a:rPr sz="2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manufacturing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as</a:t>
            </a:r>
            <a:r>
              <a:rPr sz="2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per</a:t>
            </a:r>
            <a:r>
              <a:rPr sz="20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ASTM,</a:t>
            </a:r>
            <a:r>
              <a:rPr sz="2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EN,</a:t>
            </a:r>
            <a:r>
              <a:rPr sz="20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DIN,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IS, </a:t>
            </a:r>
            <a:r>
              <a:rPr sz="2000" spc="-45" dirty="0">
                <a:solidFill>
                  <a:srgbClr val="404040"/>
                </a:solidFill>
                <a:latin typeface="Calibri"/>
                <a:cs typeface="Calibri"/>
              </a:rPr>
              <a:t>GOST,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NACE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standards:</a:t>
            </a:r>
            <a:endParaRPr sz="2000" dirty="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95755" y="4629911"/>
            <a:ext cx="1306195" cy="791210"/>
            <a:chOff x="1095755" y="4629911"/>
            <a:chExt cx="1306195" cy="791210"/>
          </a:xfrm>
        </p:grpSpPr>
        <p:sp>
          <p:nvSpPr>
            <p:cNvPr id="5" name="object 5"/>
            <p:cNvSpPr/>
            <p:nvPr/>
          </p:nvSpPr>
          <p:spPr>
            <a:xfrm>
              <a:off x="1103376" y="4638039"/>
              <a:ext cx="1290955" cy="774700"/>
            </a:xfrm>
            <a:custGeom>
              <a:avLst/>
              <a:gdLst/>
              <a:ahLst/>
              <a:cxnLst/>
              <a:rect l="l" t="t" r="r" b="b"/>
              <a:pathLst>
                <a:path w="1290955" h="774700">
                  <a:moveTo>
                    <a:pt x="1290828" y="0"/>
                  </a:moveTo>
                  <a:lnTo>
                    <a:pt x="0" y="0"/>
                  </a:lnTo>
                  <a:lnTo>
                    <a:pt x="0" y="124460"/>
                  </a:lnTo>
                  <a:lnTo>
                    <a:pt x="0" y="774700"/>
                  </a:lnTo>
                  <a:lnTo>
                    <a:pt x="125044" y="774700"/>
                  </a:lnTo>
                  <a:lnTo>
                    <a:pt x="125044" y="124460"/>
                  </a:lnTo>
                  <a:lnTo>
                    <a:pt x="1290828" y="124460"/>
                  </a:lnTo>
                  <a:lnTo>
                    <a:pt x="1290828" y="0"/>
                  </a:lnTo>
                  <a:close/>
                </a:path>
              </a:pathLst>
            </a:custGeom>
            <a:solidFill>
              <a:srgbClr val="A75F0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1103375" y="4637531"/>
              <a:ext cx="1290955" cy="775970"/>
            </a:xfrm>
            <a:custGeom>
              <a:avLst/>
              <a:gdLst/>
              <a:ahLst/>
              <a:cxnLst/>
              <a:rect l="l" t="t" r="r" b="b"/>
              <a:pathLst>
                <a:path w="1290955" h="775970">
                  <a:moveTo>
                    <a:pt x="1290828" y="0"/>
                  </a:moveTo>
                  <a:lnTo>
                    <a:pt x="1290828" y="124968"/>
                  </a:lnTo>
                  <a:lnTo>
                    <a:pt x="125044" y="124968"/>
                  </a:lnTo>
                  <a:lnTo>
                    <a:pt x="125044" y="775716"/>
                  </a:lnTo>
                  <a:lnTo>
                    <a:pt x="0" y="775716"/>
                  </a:lnTo>
                  <a:lnTo>
                    <a:pt x="0" y="0"/>
                  </a:lnTo>
                  <a:lnTo>
                    <a:pt x="1290828" y="0"/>
                  </a:lnTo>
                  <a:close/>
                </a:path>
              </a:pathLst>
            </a:custGeom>
            <a:ln w="15240">
              <a:solidFill>
                <a:srgbClr val="A75F0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298828" y="4789170"/>
            <a:ext cx="980440" cy="64008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2320"/>
              </a:lnSpc>
              <a:spcBef>
                <a:spcPts val="340"/>
              </a:spcBef>
            </a:pPr>
            <a:r>
              <a:rPr sz="2100" spc="-25" dirty="0">
                <a:latin typeface="Calibri"/>
                <a:cs typeface="Calibri"/>
              </a:rPr>
              <a:t>Fe</a:t>
            </a:r>
            <a:r>
              <a:rPr sz="2100" spc="-8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based </a:t>
            </a:r>
            <a:r>
              <a:rPr sz="2100" spc="-459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alloys</a:t>
            </a:r>
            <a:endParaRPr sz="2100" dirty="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522220" y="4277867"/>
            <a:ext cx="1304925" cy="791210"/>
            <a:chOff x="2522220" y="4277867"/>
            <a:chExt cx="1304925" cy="791210"/>
          </a:xfrm>
        </p:grpSpPr>
        <p:sp>
          <p:nvSpPr>
            <p:cNvPr id="10" name="object 10"/>
            <p:cNvSpPr/>
            <p:nvPr/>
          </p:nvSpPr>
          <p:spPr>
            <a:xfrm>
              <a:off x="2529840" y="4284979"/>
              <a:ext cx="1289685" cy="775970"/>
            </a:xfrm>
            <a:custGeom>
              <a:avLst/>
              <a:gdLst/>
              <a:ahLst/>
              <a:cxnLst/>
              <a:rect l="l" t="t" r="r" b="b"/>
              <a:pathLst>
                <a:path w="1289685" h="775970">
                  <a:moveTo>
                    <a:pt x="1289304" y="0"/>
                  </a:moveTo>
                  <a:lnTo>
                    <a:pt x="0" y="0"/>
                  </a:lnTo>
                  <a:lnTo>
                    <a:pt x="0" y="125730"/>
                  </a:lnTo>
                  <a:lnTo>
                    <a:pt x="0" y="775970"/>
                  </a:lnTo>
                  <a:lnTo>
                    <a:pt x="125095" y="775970"/>
                  </a:lnTo>
                  <a:lnTo>
                    <a:pt x="125095" y="125730"/>
                  </a:lnTo>
                  <a:lnTo>
                    <a:pt x="1289304" y="125730"/>
                  </a:lnTo>
                  <a:lnTo>
                    <a:pt x="1289304" y="0"/>
                  </a:lnTo>
                  <a:close/>
                </a:path>
              </a:pathLst>
            </a:custGeom>
            <a:solidFill>
              <a:srgbClr val="E6791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2529840" y="4285487"/>
              <a:ext cx="1289685" cy="775970"/>
            </a:xfrm>
            <a:custGeom>
              <a:avLst/>
              <a:gdLst/>
              <a:ahLst/>
              <a:cxnLst/>
              <a:rect l="l" t="t" r="r" b="b"/>
              <a:pathLst>
                <a:path w="1289685" h="775970">
                  <a:moveTo>
                    <a:pt x="1289304" y="0"/>
                  </a:moveTo>
                  <a:lnTo>
                    <a:pt x="1289304" y="124968"/>
                  </a:lnTo>
                  <a:lnTo>
                    <a:pt x="125095" y="124968"/>
                  </a:lnTo>
                  <a:lnTo>
                    <a:pt x="125095" y="775716"/>
                  </a:lnTo>
                  <a:lnTo>
                    <a:pt x="0" y="775716"/>
                  </a:lnTo>
                  <a:lnTo>
                    <a:pt x="0" y="0"/>
                  </a:lnTo>
                  <a:lnTo>
                    <a:pt x="1289304" y="0"/>
                  </a:lnTo>
                  <a:close/>
                </a:path>
              </a:pathLst>
            </a:custGeom>
            <a:ln w="15240">
              <a:solidFill>
                <a:srgbClr val="E67916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725292" y="4436109"/>
            <a:ext cx="946150" cy="64008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2320"/>
              </a:lnSpc>
              <a:spcBef>
                <a:spcPts val="340"/>
              </a:spcBef>
            </a:pPr>
            <a:r>
              <a:rPr sz="2100" dirty="0">
                <a:latin typeface="Calibri"/>
                <a:cs typeface="Calibri"/>
              </a:rPr>
              <a:t>Al</a:t>
            </a:r>
            <a:r>
              <a:rPr sz="2100" spc="-1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based </a:t>
            </a:r>
            <a:r>
              <a:rPr sz="2100" spc="-459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alloys</a:t>
            </a:r>
            <a:endParaRPr sz="2100" dirty="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948684" y="3924300"/>
            <a:ext cx="1304925" cy="791210"/>
            <a:chOff x="3948684" y="3924300"/>
            <a:chExt cx="1304925" cy="791210"/>
          </a:xfrm>
        </p:grpSpPr>
        <p:sp>
          <p:nvSpPr>
            <p:cNvPr id="15" name="object 15"/>
            <p:cNvSpPr/>
            <p:nvPr/>
          </p:nvSpPr>
          <p:spPr>
            <a:xfrm>
              <a:off x="3956304" y="3931919"/>
              <a:ext cx="1289685" cy="775970"/>
            </a:xfrm>
            <a:custGeom>
              <a:avLst/>
              <a:gdLst/>
              <a:ahLst/>
              <a:cxnLst/>
              <a:rect l="l" t="t" r="r" b="b"/>
              <a:pathLst>
                <a:path w="1289685" h="775970">
                  <a:moveTo>
                    <a:pt x="1289304" y="0"/>
                  </a:moveTo>
                  <a:lnTo>
                    <a:pt x="0" y="0"/>
                  </a:lnTo>
                  <a:lnTo>
                    <a:pt x="0" y="124460"/>
                  </a:lnTo>
                  <a:lnTo>
                    <a:pt x="0" y="775970"/>
                  </a:lnTo>
                  <a:lnTo>
                    <a:pt x="125095" y="775970"/>
                  </a:lnTo>
                  <a:lnTo>
                    <a:pt x="125095" y="124460"/>
                  </a:lnTo>
                  <a:lnTo>
                    <a:pt x="1289304" y="124460"/>
                  </a:lnTo>
                  <a:lnTo>
                    <a:pt x="1289304" y="0"/>
                  </a:lnTo>
                  <a:close/>
                </a:path>
              </a:pathLst>
            </a:custGeom>
            <a:solidFill>
              <a:srgbClr val="E9965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3956304" y="3931920"/>
              <a:ext cx="1289685" cy="775970"/>
            </a:xfrm>
            <a:custGeom>
              <a:avLst/>
              <a:gdLst/>
              <a:ahLst/>
              <a:cxnLst/>
              <a:rect l="l" t="t" r="r" b="b"/>
              <a:pathLst>
                <a:path w="1289685" h="775970">
                  <a:moveTo>
                    <a:pt x="1289304" y="0"/>
                  </a:moveTo>
                  <a:lnTo>
                    <a:pt x="1289304" y="124967"/>
                  </a:lnTo>
                  <a:lnTo>
                    <a:pt x="125095" y="124967"/>
                  </a:lnTo>
                  <a:lnTo>
                    <a:pt x="125095" y="775715"/>
                  </a:lnTo>
                  <a:lnTo>
                    <a:pt x="0" y="775715"/>
                  </a:lnTo>
                  <a:lnTo>
                    <a:pt x="0" y="0"/>
                  </a:lnTo>
                  <a:lnTo>
                    <a:pt x="1289304" y="0"/>
                  </a:lnTo>
                  <a:close/>
                </a:path>
              </a:pathLst>
            </a:custGeom>
            <a:ln w="15240">
              <a:solidFill>
                <a:srgbClr val="E9965E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4151503" y="4082618"/>
            <a:ext cx="1012825" cy="640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420"/>
              </a:lnSpc>
              <a:spcBef>
                <a:spcPts val="100"/>
              </a:spcBef>
            </a:pPr>
            <a:r>
              <a:rPr sz="2100" spc="-5" dirty="0">
                <a:latin typeface="Calibri"/>
                <a:cs typeface="Calibri"/>
              </a:rPr>
              <a:t>Cu</a:t>
            </a:r>
            <a:r>
              <a:rPr sz="2100" spc="-7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based</a:t>
            </a:r>
            <a:endParaRPr sz="2100" dirty="0">
              <a:latin typeface="Calibri"/>
              <a:cs typeface="Calibri"/>
            </a:endParaRPr>
          </a:p>
          <a:p>
            <a:pPr marL="12700">
              <a:lnSpc>
                <a:spcPts val="2420"/>
              </a:lnSpc>
            </a:pPr>
            <a:r>
              <a:rPr sz="2100" spc="-10" dirty="0">
                <a:latin typeface="Calibri"/>
                <a:cs typeface="Calibri"/>
              </a:rPr>
              <a:t>alloys</a:t>
            </a:r>
            <a:endParaRPr sz="2100" dirty="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5373623" y="3572255"/>
            <a:ext cx="1306195" cy="791210"/>
            <a:chOff x="5373623" y="3572255"/>
            <a:chExt cx="1306195" cy="791210"/>
          </a:xfrm>
        </p:grpSpPr>
        <p:sp>
          <p:nvSpPr>
            <p:cNvPr id="20" name="object 20"/>
            <p:cNvSpPr/>
            <p:nvPr/>
          </p:nvSpPr>
          <p:spPr>
            <a:xfrm>
              <a:off x="5381244" y="3580129"/>
              <a:ext cx="1290955" cy="775970"/>
            </a:xfrm>
            <a:custGeom>
              <a:avLst/>
              <a:gdLst/>
              <a:ahLst/>
              <a:cxnLst/>
              <a:rect l="l" t="t" r="r" b="b"/>
              <a:pathLst>
                <a:path w="1290954" h="775970">
                  <a:moveTo>
                    <a:pt x="1290828" y="0"/>
                  </a:moveTo>
                  <a:lnTo>
                    <a:pt x="0" y="0"/>
                  </a:lnTo>
                  <a:lnTo>
                    <a:pt x="0" y="124460"/>
                  </a:lnTo>
                  <a:lnTo>
                    <a:pt x="0" y="775970"/>
                  </a:lnTo>
                  <a:lnTo>
                    <a:pt x="125095" y="775970"/>
                  </a:lnTo>
                  <a:lnTo>
                    <a:pt x="125095" y="124460"/>
                  </a:lnTo>
                  <a:lnTo>
                    <a:pt x="1290828" y="124460"/>
                  </a:lnTo>
                  <a:lnTo>
                    <a:pt x="1290828" y="0"/>
                  </a:lnTo>
                  <a:close/>
                </a:path>
              </a:pathLst>
            </a:custGeom>
            <a:solidFill>
              <a:srgbClr val="EEBCA2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5381243" y="3579875"/>
              <a:ext cx="1290955" cy="775970"/>
            </a:xfrm>
            <a:custGeom>
              <a:avLst/>
              <a:gdLst/>
              <a:ahLst/>
              <a:cxnLst/>
              <a:rect l="l" t="t" r="r" b="b"/>
              <a:pathLst>
                <a:path w="1290954" h="775970">
                  <a:moveTo>
                    <a:pt x="1290827" y="0"/>
                  </a:moveTo>
                  <a:lnTo>
                    <a:pt x="1290827" y="124968"/>
                  </a:lnTo>
                  <a:lnTo>
                    <a:pt x="125094" y="124968"/>
                  </a:lnTo>
                  <a:lnTo>
                    <a:pt x="125094" y="775716"/>
                  </a:lnTo>
                  <a:lnTo>
                    <a:pt x="0" y="775716"/>
                  </a:lnTo>
                  <a:lnTo>
                    <a:pt x="0" y="0"/>
                  </a:lnTo>
                  <a:lnTo>
                    <a:pt x="1290827" y="0"/>
                  </a:lnTo>
                  <a:close/>
                </a:path>
              </a:pathLst>
            </a:custGeom>
            <a:ln w="15240">
              <a:solidFill>
                <a:srgbClr val="EEBCA2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5577966" y="3729685"/>
            <a:ext cx="964565" cy="640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420"/>
              </a:lnSpc>
              <a:spcBef>
                <a:spcPts val="100"/>
              </a:spcBef>
            </a:pPr>
            <a:r>
              <a:rPr sz="2100" dirty="0">
                <a:latin typeface="Calibri"/>
                <a:cs typeface="Calibri"/>
              </a:rPr>
              <a:t>Ni</a:t>
            </a:r>
            <a:r>
              <a:rPr sz="2100" spc="-7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based</a:t>
            </a:r>
            <a:endParaRPr sz="2100" dirty="0">
              <a:latin typeface="Calibri"/>
              <a:cs typeface="Calibri"/>
            </a:endParaRPr>
          </a:p>
          <a:p>
            <a:pPr marL="12700">
              <a:lnSpc>
                <a:spcPts val="2420"/>
              </a:lnSpc>
            </a:pPr>
            <a:r>
              <a:rPr sz="2100" spc="-10" dirty="0">
                <a:latin typeface="Calibri"/>
                <a:cs typeface="Calibri"/>
              </a:rPr>
              <a:t>alloys</a:t>
            </a:r>
            <a:endParaRPr sz="2100" dirty="0">
              <a:latin typeface="Calibri"/>
              <a:cs typeface="Calibri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6800088" y="3218688"/>
            <a:ext cx="1306195" cy="791210"/>
            <a:chOff x="6800088" y="3218688"/>
            <a:chExt cx="1306195" cy="791210"/>
          </a:xfrm>
        </p:grpSpPr>
        <p:sp>
          <p:nvSpPr>
            <p:cNvPr id="25" name="object 25"/>
            <p:cNvSpPr/>
            <p:nvPr/>
          </p:nvSpPr>
          <p:spPr>
            <a:xfrm>
              <a:off x="6807708" y="3225799"/>
              <a:ext cx="1290955" cy="775970"/>
            </a:xfrm>
            <a:custGeom>
              <a:avLst/>
              <a:gdLst/>
              <a:ahLst/>
              <a:cxnLst/>
              <a:rect l="l" t="t" r="r" b="b"/>
              <a:pathLst>
                <a:path w="1290954" h="775970">
                  <a:moveTo>
                    <a:pt x="1290828" y="0"/>
                  </a:moveTo>
                  <a:lnTo>
                    <a:pt x="0" y="0"/>
                  </a:lnTo>
                  <a:lnTo>
                    <a:pt x="0" y="125730"/>
                  </a:lnTo>
                  <a:lnTo>
                    <a:pt x="0" y="775970"/>
                  </a:lnTo>
                  <a:lnTo>
                    <a:pt x="125095" y="775970"/>
                  </a:lnTo>
                  <a:lnTo>
                    <a:pt x="125095" y="125730"/>
                  </a:lnTo>
                  <a:lnTo>
                    <a:pt x="1290828" y="125730"/>
                  </a:lnTo>
                  <a:lnTo>
                    <a:pt x="1290828" y="0"/>
                  </a:lnTo>
                  <a:close/>
                </a:path>
              </a:pathLst>
            </a:custGeom>
            <a:solidFill>
              <a:srgbClr val="EBA98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6" name="object 26"/>
            <p:cNvSpPr/>
            <p:nvPr/>
          </p:nvSpPr>
          <p:spPr>
            <a:xfrm>
              <a:off x="6807708" y="3226308"/>
              <a:ext cx="1290955" cy="775970"/>
            </a:xfrm>
            <a:custGeom>
              <a:avLst/>
              <a:gdLst/>
              <a:ahLst/>
              <a:cxnLst/>
              <a:rect l="l" t="t" r="r" b="b"/>
              <a:pathLst>
                <a:path w="1290954" h="775970">
                  <a:moveTo>
                    <a:pt x="1290827" y="0"/>
                  </a:moveTo>
                  <a:lnTo>
                    <a:pt x="1290827" y="124967"/>
                  </a:lnTo>
                  <a:lnTo>
                    <a:pt x="125095" y="124967"/>
                  </a:lnTo>
                  <a:lnTo>
                    <a:pt x="125095" y="775715"/>
                  </a:lnTo>
                  <a:lnTo>
                    <a:pt x="0" y="775715"/>
                  </a:lnTo>
                  <a:lnTo>
                    <a:pt x="0" y="0"/>
                  </a:lnTo>
                  <a:lnTo>
                    <a:pt x="1290827" y="0"/>
                  </a:lnTo>
                  <a:close/>
                </a:path>
              </a:pathLst>
            </a:custGeom>
            <a:ln w="15240">
              <a:solidFill>
                <a:srgbClr val="EBA98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7004050" y="3376625"/>
            <a:ext cx="965200" cy="640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420"/>
              </a:lnSpc>
              <a:spcBef>
                <a:spcPts val="100"/>
              </a:spcBef>
            </a:pPr>
            <a:r>
              <a:rPr sz="2100" spc="-5" dirty="0">
                <a:latin typeface="Calibri"/>
                <a:cs typeface="Calibri"/>
              </a:rPr>
              <a:t>Cr</a:t>
            </a:r>
            <a:r>
              <a:rPr sz="2100" spc="-8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based</a:t>
            </a:r>
            <a:endParaRPr sz="2100" dirty="0">
              <a:latin typeface="Calibri"/>
              <a:cs typeface="Calibri"/>
            </a:endParaRPr>
          </a:p>
          <a:p>
            <a:pPr marL="12700">
              <a:lnSpc>
                <a:spcPts val="2420"/>
              </a:lnSpc>
            </a:pPr>
            <a:r>
              <a:rPr sz="2100" spc="-10" dirty="0">
                <a:latin typeface="Calibri"/>
                <a:cs typeface="Calibri"/>
              </a:rPr>
              <a:t>alloys</a:t>
            </a:r>
            <a:endParaRPr sz="2100" dirty="0">
              <a:latin typeface="Calibri"/>
              <a:cs typeface="Calibri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8226552" y="2866644"/>
            <a:ext cx="1306195" cy="791210"/>
            <a:chOff x="8226552" y="2866644"/>
            <a:chExt cx="1306195" cy="791210"/>
          </a:xfrm>
        </p:grpSpPr>
        <p:sp>
          <p:nvSpPr>
            <p:cNvPr id="30" name="object 30"/>
            <p:cNvSpPr/>
            <p:nvPr/>
          </p:nvSpPr>
          <p:spPr>
            <a:xfrm>
              <a:off x="8234172" y="2874009"/>
              <a:ext cx="1290955" cy="775970"/>
            </a:xfrm>
            <a:custGeom>
              <a:avLst/>
              <a:gdLst/>
              <a:ahLst/>
              <a:cxnLst/>
              <a:rect l="l" t="t" r="r" b="b"/>
              <a:pathLst>
                <a:path w="1290954" h="775970">
                  <a:moveTo>
                    <a:pt x="1290828" y="0"/>
                  </a:moveTo>
                  <a:lnTo>
                    <a:pt x="0" y="0"/>
                  </a:lnTo>
                  <a:lnTo>
                    <a:pt x="0" y="125730"/>
                  </a:lnTo>
                  <a:lnTo>
                    <a:pt x="0" y="775970"/>
                  </a:lnTo>
                  <a:lnTo>
                    <a:pt x="125095" y="775970"/>
                  </a:lnTo>
                  <a:lnTo>
                    <a:pt x="125095" y="125730"/>
                  </a:lnTo>
                  <a:lnTo>
                    <a:pt x="1290828" y="125730"/>
                  </a:lnTo>
                  <a:lnTo>
                    <a:pt x="1290828" y="0"/>
                  </a:lnTo>
                  <a:close/>
                </a:path>
              </a:pathLst>
            </a:custGeom>
            <a:solidFill>
              <a:srgbClr val="E8853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1" name="object 31"/>
            <p:cNvSpPr/>
            <p:nvPr/>
          </p:nvSpPr>
          <p:spPr>
            <a:xfrm>
              <a:off x="8234172" y="2874264"/>
              <a:ext cx="1290955" cy="775970"/>
            </a:xfrm>
            <a:custGeom>
              <a:avLst/>
              <a:gdLst/>
              <a:ahLst/>
              <a:cxnLst/>
              <a:rect l="l" t="t" r="r" b="b"/>
              <a:pathLst>
                <a:path w="1290954" h="775970">
                  <a:moveTo>
                    <a:pt x="1290827" y="0"/>
                  </a:moveTo>
                  <a:lnTo>
                    <a:pt x="1290827" y="124968"/>
                  </a:lnTo>
                  <a:lnTo>
                    <a:pt x="125095" y="124968"/>
                  </a:lnTo>
                  <a:lnTo>
                    <a:pt x="125095" y="775716"/>
                  </a:lnTo>
                  <a:lnTo>
                    <a:pt x="0" y="775716"/>
                  </a:lnTo>
                  <a:lnTo>
                    <a:pt x="0" y="0"/>
                  </a:lnTo>
                  <a:lnTo>
                    <a:pt x="1290827" y="0"/>
                  </a:lnTo>
                  <a:close/>
                </a:path>
              </a:pathLst>
            </a:custGeom>
            <a:ln w="15240">
              <a:solidFill>
                <a:srgbClr val="E8853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8430514" y="3023691"/>
            <a:ext cx="1012825" cy="640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420"/>
              </a:lnSpc>
              <a:spcBef>
                <a:spcPts val="100"/>
              </a:spcBef>
            </a:pPr>
            <a:r>
              <a:rPr sz="2100" spc="-5" dirty="0">
                <a:latin typeface="Calibri"/>
                <a:cs typeface="Calibri"/>
              </a:rPr>
              <a:t>Co</a:t>
            </a:r>
            <a:r>
              <a:rPr sz="2100" spc="-8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based</a:t>
            </a:r>
            <a:endParaRPr sz="2100" dirty="0">
              <a:latin typeface="Calibri"/>
              <a:cs typeface="Calibri"/>
            </a:endParaRPr>
          </a:p>
          <a:p>
            <a:pPr marL="12700">
              <a:lnSpc>
                <a:spcPts val="2420"/>
              </a:lnSpc>
            </a:pPr>
            <a:r>
              <a:rPr sz="2100" spc="-10" dirty="0">
                <a:latin typeface="Calibri"/>
                <a:cs typeface="Calibri"/>
              </a:rPr>
              <a:t>alloys</a:t>
            </a:r>
            <a:endParaRPr sz="2100" dirty="0">
              <a:latin typeface="Calibri"/>
              <a:cs typeface="Calibri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9653016" y="2513076"/>
            <a:ext cx="1304925" cy="791210"/>
            <a:chOff x="9653016" y="2513076"/>
            <a:chExt cx="1304925" cy="791210"/>
          </a:xfrm>
        </p:grpSpPr>
        <p:sp>
          <p:nvSpPr>
            <p:cNvPr id="35" name="object 35"/>
            <p:cNvSpPr/>
            <p:nvPr/>
          </p:nvSpPr>
          <p:spPr>
            <a:xfrm>
              <a:off x="9660636" y="2520949"/>
              <a:ext cx="1289685" cy="775970"/>
            </a:xfrm>
            <a:custGeom>
              <a:avLst/>
              <a:gdLst/>
              <a:ahLst/>
              <a:cxnLst/>
              <a:rect l="l" t="t" r="r" b="b"/>
              <a:pathLst>
                <a:path w="1289684" h="775970">
                  <a:moveTo>
                    <a:pt x="1289304" y="0"/>
                  </a:moveTo>
                  <a:lnTo>
                    <a:pt x="0" y="0"/>
                  </a:lnTo>
                  <a:lnTo>
                    <a:pt x="0" y="124460"/>
                  </a:lnTo>
                  <a:lnTo>
                    <a:pt x="0" y="775970"/>
                  </a:lnTo>
                  <a:lnTo>
                    <a:pt x="125095" y="775970"/>
                  </a:lnTo>
                  <a:lnTo>
                    <a:pt x="125095" y="124460"/>
                  </a:lnTo>
                  <a:lnTo>
                    <a:pt x="1289304" y="124460"/>
                  </a:lnTo>
                  <a:lnTo>
                    <a:pt x="1289304" y="0"/>
                  </a:lnTo>
                  <a:close/>
                </a:path>
              </a:pathLst>
            </a:custGeom>
            <a:solidFill>
              <a:srgbClr val="C66C0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6" name="object 36"/>
            <p:cNvSpPr/>
            <p:nvPr/>
          </p:nvSpPr>
          <p:spPr>
            <a:xfrm>
              <a:off x="9660636" y="2520696"/>
              <a:ext cx="1289685" cy="775970"/>
            </a:xfrm>
            <a:custGeom>
              <a:avLst/>
              <a:gdLst/>
              <a:ahLst/>
              <a:cxnLst/>
              <a:rect l="l" t="t" r="r" b="b"/>
              <a:pathLst>
                <a:path w="1289684" h="775970">
                  <a:moveTo>
                    <a:pt x="1289304" y="0"/>
                  </a:moveTo>
                  <a:lnTo>
                    <a:pt x="1289304" y="124967"/>
                  </a:lnTo>
                  <a:lnTo>
                    <a:pt x="125095" y="124967"/>
                  </a:lnTo>
                  <a:lnTo>
                    <a:pt x="125095" y="775715"/>
                  </a:lnTo>
                  <a:lnTo>
                    <a:pt x="0" y="775715"/>
                  </a:lnTo>
                  <a:lnTo>
                    <a:pt x="0" y="0"/>
                  </a:lnTo>
                  <a:lnTo>
                    <a:pt x="1289304" y="0"/>
                  </a:lnTo>
                  <a:close/>
                </a:path>
              </a:pathLst>
            </a:custGeom>
            <a:ln w="15240">
              <a:solidFill>
                <a:srgbClr val="C66C0E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9856723" y="2670759"/>
            <a:ext cx="992505" cy="640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420"/>
              </a:lnSpc>
              <a:spcBef>
                <a:spcPts val="100"/>
              </a:spcBef>
            </a:pPr>
            <a:r>
              <a:rPr sz="2100" spc="-5" dirty="0">
                <a:latin typeface="Calibri"/>
                <a:cs typeface="Calibri"/>
              </a:rPr>
              <a:t>Sn</a:t>
            </a:r>
            <a:r>
              <a:rPr sz="2100" spc="-7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based</a:t>
            </a:r>
            <a:endParaRPr sz="2100" dirty="0">
              <a:latin typeface="Calibri"/>
              <a:cs typeface="Calibri"/>
            </a:endParaRPr>
          </a:p>
          <a:p>
            <a:pPr marL="12700">
              <a:lnSpc>
                <a:spcPts val="2420"/>
              </a:lnSpc>
            </a:pPr>
            <a:r>
              <a:rPr sz="2100" spc="-10" dirty="0">
                <a:latin typeface="Calibri"/>
                <a:cs typeface="Calibri"/>
              </a:rPr>
              <a:t>alloys</a:t>
            </a:r>
            <a:endParaRPr sz="2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12192000" cy="524510"/>
            <a:chOff x="0" y="6333744"/>
            <a:chExt cx="12192000" cy="524510"/>
          </a:xfrm>
        </p:grpSpPr>
        <p:sp>
          <p:nvSpPr>
            <p:cNvPr id="3" name="object 3"/>
            <p:cNvSpPr/>
            <p:nvPr/>
          </p:nvSpPr>
          <p:spPr>
            <a:xfrm>
              <a:off x="3047" y="6400799"/>
              <a:ext cx="12189460" cy="457200"/>
            </a:xfrm>
            <a:custGeom>
              <a:avLst/>
              <a:gdLst/>
              <a:ahLst/>
              <a:cxnLst/>
              <a:rect l="l" t="t" r="r" b="b"/>
              <a:pathLst>
                <a:path w="12189460" h="457200">
                  <a:moveTo>
                    <a:pt x="12188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2188952" y="457199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BC572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12189460" cy="64135"/>
            </a:xfrm>
            <a:custGeom>
              <a:avLst/>
              <a:gdLst/>
              <a:ahLst/>
              <a:cxnLst/>
              <a:rect l="l" t="t" r="r" b="b"/>
              <a:pathLst>
                <a:path w="12189460" h="64135">
                  <a:moveTo>
                    <a:pt x="12188952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12188952" y="64007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32738" y="983402"/>
            <a:ext cx="9816974" cy="701474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 marR="5080">
              <a:lnSpc>
                <a:spcPts val="4790"/>
              </a:lnSpc>
              <a:spcBef>
                <a:spcPts val="670"/>
              </a:spcBef>
            </a:pPr>
            <a:r>
              <a:rPr sz="4000" spc="-105" dirty="0"/>
              <a:t>We</a:t>
            </a:r>
            <a:r>
              <a:rPr sz="4000" spc="-100" dirty="0"/>
              <a:t> </a:t>
            </a:r>
            <a:r>
              <a:rPr lang="en-IN" sz="4000" spc="-80" dirty="0" smtClean="0"/>
              <a:t>make</a:t>
            </a:r>
            <a:r>
              <a:rPr sz="4000" spc="-95" dirty="0" smtClean="0"/>
              <a:t> </a:t>
            </a:r>
            <a:r>
              <a:rPr sz="4000" spc="-55" dirty="0"/>
              <a:t>Fe,</a:t>
            </a:r>
            <a:r>
              <a:rPr sz="4000" spc="-114" dirty="0"/>
              <a:t> </a:t>
            </a:r>
            <a:r>
              <a:rPr lang="en-IN" sz="4000" spc="-35" dirty="0" smtClean="0"/>
              <a:t>Cu</a:t>
            </a:r>
            <a:r>
              <a:rPr sz="4000" spc="-35" dirty="0" smtClean="0"/>
              <a:t>,</a:t>
            </a:r>
            <a:r>
              <a:rPr sz="4000" spc="-105" dirty="0" smtClean="0"/>
              <a:t> </a:t>
            </a:r>
            <a:r>
              <a:rPr lang="en-IN" sz="4000" spc="-35" dirty="0" smtClean="0"/>
              <a:t>Al</a:t>
            </a:r>
            <a:r>
              <a:rPr sz="4000" spc="-35" dirty="0" smtClean="0"/>
              <a:t>,</a:t>
            </a:r>
            <a:r>
              <a:rPr sz="4000" spc="-100" dirty="0" smtClean="0"/>
              <a:t> </a:t>
            </a:r>
            <a:r>
              <a:rPr sz="4000" spc="-35" dirty="0"/>
              <a:t>Ni,</a:t>
            </a:r>
            <a:r>
              <a:rPr sz="4000" spc="-95" dirty="0"/>
              <a:t> </a:t>
            </a:r>
            <a:r>
              <a:rPr sz="4000" spc="-30" dirty="0"/>
              <a:t>Cr </a:t>
            </a:r>
            <a:r>
              <a:rPr sz="4000" spc="-980" dirty="0"/>
              <a:t> </a:t>
            </a:r>
            <a:r>
              <a:rPr sz="4000" dirty="0"/>
              <a:t>&amp;</a:t>
            </a:r>
            <a:r>
              <a:rPr sz="4000" spc="-100" dirty="0"/>
              <a:t> </a:t>
            </a:r>
            <a:r>
              <a:rPr sz="4000" spc="-30" dirty="0"/>
              <a:t>Co</a:t>
            </a:r>
            <a:r>
              <a:rPr sz="4000" spc="-100" dirty="0"/>
              <a:t> </a:t>
            </a:r>
            <a:r>
              <a:rPr sz="4000" spc="-35" dirty="0"/>
              <a:t>base</a:t>
            </a:r>
            <a:r>
              <a:rPr sz="4000" spc="-110" dirty="0"/>
              <a:t> </a:t>
            </a:r>
            <a:r>
              <a:rPr sz="4000" spc="-55" dirty="0"/>
              <a:t>casting:</a:t>
            </a:r>
            <a:endParaRPr sz="4000" dirty="0"/>
          </a:p>
        </p:txBody>
      </p:sp>
      <p:sp>
        <p:nvSpPr>
          <p:cNvPr id="7" name="object 7"/>
          <p:cNvSpPr/>
          <p:nvPr/>
        </p:nvSpPr>
        <p:spPr>
          <a:xfrm>
            <a:off x="1791627" y="2618993"/>
            <a:ext cx="2406650" cy="3328670"/>
          </a:xfrm>
          <a:custGeom>
            <a:avLst/>
            <a:gdLst/>
            <a:ahLst/>
            <a:cxnLst/>
            <a:rect l="l" t="t" r="r" b="b"/>
            <a:pathLst>
              <a:path w="2406650" h="3328670">
                <a:moveTo>
                  <a:pt x="2406396" y="0"/>
                </a:moveTo>
                <a:lnTo>
                  <a:pt x="0" y="0"/>
                </a:lnTo>
                <a:lnTo>
                  <a:pt x="0" y="3328416"/>
                </a:lnTo>
                <a:lnTo>
                  <a:pt x="2406396" y="3328416"/>
                </a:lnTo>
                <a:lnTo>
                  <a:pt x="2406396" y="0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9" name="object 9"/>
          <p:cNvGrpSpPr/>
          <p:nvPr/>
        </p:nvGrpSpPr>
        <p:grpSpPr>
          <a:xfrm>
            <a:off x="3734308" y="5188167"/>
            <a:ext cx="981710" cy="981710"/>
            <a:chOff x="1380744" y="1988820"/>
            <a:chExt cx="981710" cy="981710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88364" y="1996440"/>
              <a:ext cx="966215" cy="966215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388364" y="1996440"/>
              <a:ext cx="966469" cy="966469"/>
            </a:xfrm>
            <a:custGeom>
              <a:avLst/>
              <a:gdLst/>
              <a:ahLst/>
              <a:cxnLst/>
              <a:rect l="l" t="t" r="r" b="b"/>
              <a:pathLst>
                <a:path w="966469" h="966469">
                  <a:moveTo>
                    <a:pt x="0" y="966215"/>
                  </a:moveTo>
                  <a:lnTo>
                    <a:pt x="966215" y="966215"/>
                  </a:lnTo>
                  <a:lnTo>
                    <a:pt x="966215" y="0"/>
                  </a:lnTo>
                  <a:lnTo>
                    <a:pt x="0" y="0"/>
                  </a:lnTo>
                  <a:lnTo>
                    <a:pt x="0" y="966215"/>
                  </a:lnTo>
                  <a:close/>
                </a:path>
              </a:pathLst>
            </a:custGeom>
            <a:ln w="1524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2" name="object 12"/>
          <p:cNvSpPr txBox="1"/>
          <p:nvPr/>
        </p:nvSpPr>
        <p:spPr>
          <a:xfrm rot="5400000">
            <a:off x="6130681" y="1142713"/>
            <a:ext cx="221086" cy="23831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720"/>
              </a:lnSpc>
            </a:pPr>
            <a:r>
              <a:rPr sz="1700" u="sng" spc="-5" dirty="0" smtClean="0">
                <a:latin typeface="Calibri"/>
                <a:cs typeface="Calibri"/>
              </a:rPr>
              <a:t>Centrifugal</a:t>
            </a:r>
            <a:r>
              <a:rPr sz="1700" u="sng" spc="-60" dirty="0" smtClean="0">
                <a:latin typeface="Calibri"/>
                <a:cs typeface="Calibri"/>
              </a:rPr>
              <a:t> </a:t>
            </a:r>
            <a:r>
              <a:rPr sz="1700" u="sng" spc="-5" dirty="0" smtClean="0">
                <a:latin typeface="Calibri"/>
                <a:cs typeface="Calibri"/>
              </a:rPr>
              <a:t>Casting</a:t>
            </a:r>
            <a:r>
              <a:rPr lang="en-IN" sz="1700" u="sng" spc="-5" dirty="0" smtClean="0">
                <a:latin typeface="Calibri"/>
                <a:cs typeface="Calibri"/>
              </a:rPr>
              <a:t> Vertical</a:t>
            </a:r>
            <a:endParaRPr sz="1700" u="sng" dirty="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396484" y="2634995"/>
            <a:ext cx="2406650" cy="3328670"/>
          </a:xfrm>
          <a:custGeom>
            <a:avLst/>
            <a:gdLst/>
            <a:ahLst/>
            <a:cxnLst/>
            <a:rect l="l" t="t" r="r" b="b"/>
            <a:pathLst>
              <a:path w="2406650" h="3328670">
                <a:moveTo>
                  <a:pt x="2406395" y="0"/>
                </a:moveTo>
                <a:lnTo>
                  <a:pt x="0" y="0"/>
                </a:lnTo>
                <a:lnTo>
                  <a:pt x="0" y="3328416"/>
                </a:lnTo>
                <a:lnTo>
                  <a:pt x="2406395" y="3328416"/>
                </a:lnTo>
                <a:lnTo>
                  <a:pt x="2406395" y="0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</p:spPr>
        <p:txBody>
          <a:bodyPr wrap="square" lIns="0" tIns="0" rIns="0" bIns="0" rtlCol="0"/>
          <a:lstStyle/>
          <a:p>
            <a:endParaRPr dirty="0">
              <a:blipFill>
                <a:blip r:embed="rId2"/>
                <a:tile tx="0" ty="0" sx="100000" sy="100000" flip="none" algn="tl"/>
              </a:blipFill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43901" y="2821685"/>
            <a:ext cx="2168525" cy="2955290"/>
          </a:xfrm>
          <a:prstGeom prst="rect">
            <a:avLst/>
          </a:prstGeom>
        </p:spPr>
        <p:txBody>
          <a:bodyPr vert="horz" wrap="square" lIns="0" tIns="31114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244"/>
              </a:spcBef>
              <a:buChar char="•"/>
              <a:tabLst>
                <a:tab pos="185420" algn="l"/>
              </a:tabLst>
            </a:pPr>
            <a:r>
              <a:rPr sz="1800" dirty="0">
                <a:latin typeface="Calibri"/>
                <a:cs typeface="Calibri"/>
              </a:rPr>
              <a:t>Ball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Valve </a:t>
            </a:r>
            <a:r>
              <a:rPr sz="1800" spc="-5" dirty="0">
                <a:latin typeface="Calibri"/>
                <a:cs typeface="Calibri"/>
              </a:rPr>
              <a:t>Balls</a:t>
            </a:r>
            <a:endParaRPr sz="1800" dirty="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140"/>
              </a:spcBef>
              <a:buChar char="•"/>
              <a:tabLst>
                <a:tab pos="185420" algn="l"/>
              </a:tabLst>
            </a:pPr>
            <a:r>
              <a:rPr sz="1800" spc="-5" dirty="0">
                <a:latin typeface="Calibri"/>
                <a:cs typeface="Calibri"/>
              </a:rPr>
              <a:t>Electric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Motor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Rotors</a:t>
            </a:r>
            <a:endParaRPr sz="1800" dirty="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145"/>
              </a:spcBef>
              <a:buChar char="•"/>
              <a:tabLst>
                <a:tab pos="185420" algn="l"/>
              </a:tabLst>
            </a:pPr>
            <a:r>
              <a:rPr sz="1800" spc="-15" dirty="0">
                <a:latin typeface="Calibri"/>
                <a:cs typeface="Calibri"/>
              </a:rPr>
              <a:t>Welding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Rods</a:t>
            </a:r>
            <a:endParaRPr sz="1800" dirty="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145"/>
              </a:spcBef>
              <a:buChar char="•"/>
              <a:tabLst>
                <a:tab pos="185420" algn="l"/>
              </a:tabLst>
            </a:pPr>
            <a:r>
              <a:rPr sz="1800" dirty="0">
                <a:latin typeface="Calibri"/>
                <a:cs typeface="Calibri"/>
              </a:rPr>
              <a:t>Gear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Blanks</a:t>
            </a:r>
            <a:endParaRPr sz="1800" dirty="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160"/>
              </a:spcBef>
              <a:buChar char="•"/>
              <a:tabLst>
                <a:tab pos="185420" algn="l"/>
              </a:tabLst>
            </a:pPr>
            <a:r>
              <a:rPr sz="1800" spc="-10" dirty="0">
                <a:latin typeface="Calibri"/>
                <a:cs typeface="Calibri"/>
              </a:rPr>
              <a:t>Gears</a:t>
            </a:r>
            <a:endParaRPr sz="1800" dirty="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140"/>
              </a:spcBef>
              <a:buChar char="•"/>
              <a:tabLst>
                <a:tab pos="185420" algn="l"/>
              </a:tabLst>
            </a:pPr>
            <a:r>
              <a:rPr sz="1800" spc="-5" dirty="0">
                <a:latin typeface="Calibri"/>
                <a:cs typeface="Calibri"/>
              </a:rPr>
              <a:t>Flanges</a:t>
            </a:r>
            <a:endParaRPr sz="1800" dirty="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145"/>
              </a:spcBef>
              <a:buChar char="•"/>
              <a:tabLst>
                <a:tab pos="185420" algn="l"/>
              </a:tabLst>
            </a:pPr>
            <a:r>
              <a:rPr sz="1800" spc="-5" dirty="0">
                <a:latin typeface="Calibri"/>
                <a:cs typeface="Calibri"/>
              </a:rPr>
              <a:t>Bearings</a:t>
            </a:r>
            <a:endParaRPr sz="1800" dirty="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155"/>
              </a:spcBef>
              <a:buChar char="•"/>
              <a:tabLst>
                <a:tab pos="185420" algn="l"/>
              </a:tabLst>
            </a:pPr>
            <a:r>
              <a:rPr sz="1800" spc="-5" dirty="0">
                <a:latin typeface="Calibri"/>
                <a:cs typeface="Calibri"/>
              </a:rPr>
              <a:t>Bushings</a:t>
            </a:r>
            <a:endParaRPr sz="1800" dirty="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150"/>
              </a:spcBef>
              <a:buChar char="•"/>
              <a:tabLst>
                <a:tab pos="185420" algn="l"/>
              </a:tabLst>
            </a:pPr>
            <a:r>
              <a:rPr sz="1800" spc="-10" dirty="0">
                <a:latin typeface="Calibri"/>
                <a:cs typeface="Calibri"/>
              </a:rPr>
              <a:t>Sheaves</a:t>
            </a:r>
            <a:endParaRPr sz="1800" dirty="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140"/>
              </a:spcBef>
              <a:buChar char="•"/>
              <a:tabLst>
                <a:tab pos="185420" algn="l"/>
              </a:tabLst>
            </a:pPr>
            <a:r>
              <a:rPr sz="1800" spc="-15" dirty="0">
                <a:latin typeface="Calibri"/>
                <a:cs typeface="Calibri"/>
              </a:rPr>
              <a:t>Rolls</a:t>
            </a:r>
            <a:endParaRPr sz="1800" dirty="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7251510" y="5242369"/>
            <a:ext cx="981710" cy="981710"/>
            <a:chOff x="4905755" y="1988820"/>
            <a:chExt cx="981710" cy="981710"/>
          </a:xfrm>
        </p:grpSpPr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13375" y="1996440"/>
              <a:ext cx="966215" cy="96621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4913375" y="1996440"/>
              <a:ext cx="966469" cy="966469"/>
            </a:xfrm>
            <a:custGeom>
              <a:avLst/>
              <a:gdLst/>
              <a:ahLst/>
              <a:cxnLst/>
              <a:rect l="l" t="t" r="r" b="b"/>
              <a:pathLst>
                <a:path w="966470" h="966469">
                  <a:moveTo>
                    <a:pt x="0" y="966215"/>
                  </a:moveTo>
                  <a:lnTo>
                    <a:pt x="966215" y="966215"/>
                  </a:lnTo>
                  <a:lnTo>
                    <a:pt x="966215" y="0"/>
                  </a:lnTo>
                  <a:lnTo>
                    <a:pt x="0" y="0"/>
                  </a:lnTo>
                  <a:lnTo>
                    <a:pt x="0" y="966215"/>
                  </a:lnTo>
                  <a:close/>
                </a:path>
              </a:pathLst>
            </a:custGeom>
            <a:ln w="1524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8" name="object 18"/>
          <p:cNvSpPr txBox="1"/>
          <p:nvPr/>
        </p:nvSpPr>
        <p:spPr>
          <a:xfrm rot="5400000">
            <a:off x="9788200" y="874803"/>
            <a:ext cx="211468" cy="2871469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R="5080" algn="r">
              <a:lnSpc>
                <a:spcPts val="1630"/>
              </a:lnSpc>
            </a:pPr>
            <a:r>
              <a:rPr sz="1700" u="sng" spc="-5" dirty="0">
                <a:latin typeface="Calibri"/>
                <a:cs typeface="Calibri"/>
              </a:rPr>
              <a:t>Engineering</a:t>
            </a:r>
            <a:r>
              <a:rPr sz="1700" u="sng" spc="-60" dirty="0">
                <a:latin typeface="Calibri"/>
                <a:cs typeface="Calibri"/>
              </a:rPr>
              <a:t> </a:t>
            </a:r>
            <a:r>
              <a:rPr sz="1700" u="sng" dirty="0">
                <a:latin typeface="Calibri"/>
                <a:cs typeface="Calibri"/>
              </a:rPr>
              <a:t>&amp;</a:t>
            </a:r>
            <a:r>
              <a:rPr sz="1700" u="sng" spc="-25" dirty="0">
                <a:latin typeface="Calibri"/>
                <a:cs typeface="Calibri"/>
              </a:rPr>
              <a:t> </a:t>
            </a:r>
            <a:r>
              <a:rPr sz="1700" u="sng" dirty="0" smtClean="0">
                <a:latin typeface="Calibri"/>
                <a:cs typeface="Calibri"/>
              </a:rPr>
              <a:t>Automobile</a:t>
            </a:r>
            <a:r>
              <a:rPr lang="en-IN" sz="1700" u="sng" spc="-95" dirty="0">
                <a:latin typeface="Calibri"/>
                <a:cs typeface="Calibri"/>
              </a:rPr>
              <a:t> </a:t>
            </a:r>
            <a:r>
              <a:rPr sz="1700" u="sng" spc="-10" dirty="0" smtClean="0">
                <a:latin typeface="Calibri"/>
                <a:cs typeface="Calibri"/>
              </a:rPr>
              <a:t>Parts</a:t>
            </a:r>
            <a:endParaRPr sz="1700" u="sng" dirty="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923019" y="2634995"/>
            <a:ext cx="2406650" cy="3328670"/>
          </a:xfrm>
          <a:custGeom>
            <a:avLst/>
            <a:gdLst/>
            <a:ahLst/>
            <a:cxnLst/>
            <a:rect l="l" t="t" r="r" b="b"/>
            <a:pathLst>
              <a:path w="2406650" h="3328670">
                <a:moveTo>
                  <a:pt x="2406396" y="0"/>
                </a:moveTo>
                <a:lnTo>
                  <a:pt x="0" y="0"/>
                </a:lnTo>
                <a:lnTo>
                  <a:pt x="0" y="3328416"/>
                </a:lnTo>
                <a:lnTo>
                  <a:pt x="2406396" y="3328416"/>
                </a:lnTo>
                <a:lnTo>
                  <a:pt x="2406396" y="0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 txBox="1"/>
          <p:nvPr/>
        </p:nvSpPr>
        <p:spPr>
          <a:xfrm>
            <a:off x="9031802" y="2821685"/>
            <a:ext cx="2051050" cy="2838854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297815" marR="5080" indent="-285750">
              <a:lnSpc>
                <a:spcPct val="91600"/>
              </a:lnSpc>
              <a:spcBef>
                <a:spcPts val="280"/>
              </a:spcBef>
              <a:buFont typeface="Arial" panose="020B0604020202020204" pitchFamily="34" charset="0"/>
              <a:buChar char="•"/>
              <a:tabLst>
                <a:tab pos="185420" algn="l"/>
              </a:tabLst>
            </a:pPr>
            <a:r>
              <a:rPr sz="1800" spc="-5" dirty="0">
                <a:latin typeface="Calibri"/>
                <a:cs typeface="Calibri"/>
              </a:rPr>
              <a:t>Engine Blocks,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Pipes,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Tubes,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Liners,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Bushing, </a:t>
            </a:r>
            <a:r>
              <a:rPr sz="1800" spc="-20" dirty="0">
                <a:latin typeface="Calibri"/>
                <a:cs typeface="Calibri"/>
              </a:rPr>
              <a:t>Turbine </a:t>
            </a:r>
            <a:r>
              <a:rPr sz="1800" spc="-15" dirty="0">
                <a:latin typeface="Calibri"/>
                <a:cs typeface="Calibri"/>
              </a:rPr>
              <a:t> rotors,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Hydro 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turbine </a:t>
            </a:r>
            <a:r>
              <a:rPr sz="1800" dirty="0">
                <a:latin typeface="Calibri"/>
                <a:cs typeface="Calibri"/>
              </a:rPr>
              <a:t>bushes,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Worm </a:t>
            </a:r>
            <a:r>
              <a:rPr sz="1800" spc="-10" dirty="0">
                <a:latin typeface="Calibri"/>
                <a:cs typeface="Calibri"/>
              </a:rPr>
              <a:t>gears, </a:t>
            </a:r>
            <a:r>
              <a:rPr sz="1800" spc="-15" dirty="0">
                <a:latin typeface="Calibri"/>
                <a:cs typeface="Calibri"/>
              </a:rPr>
              <a:t>Basket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bottom, Insulator </a:t>
            </a:r>
            <a:r>
              <a:rPr sz="1800" spc="-5" dirty="0">
                <a:latin typeface="Calibri"/>
                <a:cs typeface="Calibri"/>
              </a:rPr>
              <a:t> Caps, Flanges, </a:t>
            </a:r>
            <a:r>
              <a:rPr sz="1800" dirty="0">
                <a:latin typeface="Calibri"/>
                <a:cs typeface="Calibri"/>
              </a:rPr>
              <a:t>Gear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Housing, </a:t>
            </a:r>
            <a:r>
              <a:rPr sz="1800" dirty="0">
                <a:latin typeface="Calibri"/>
                <a:cs typeface="Calibri"/>
              </a:rPr>
              <a:t>Bearing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cages</a:t>
            </a:r>
            <a:endParaRPr sz="1800" dirty="0">
              <a:latin typeface="Calibri"/>
              <a:cs typeface="Calibri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0964062" y="5195787"/>
            <a:ext cx="981710" cy="981710"/>
            <a:chOff x="8432292" y="1988820"/>
            <a:chExt cx="981710" cy="981710"/>
          </a:xfrm>
        </p:grpSpPr>
        <p:pic>
          <p:nvPicPr>
            <p:cNvPr id="22" name="object 2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39912" y="1996440"/>
              <a:ext cx="966216" cy="966215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8439912" y="1996440"/>
              <a:ext cx="966469" cy="966469"/>
            </a:xfrm>
            <a:custGeom>
              <a:avLst/>
              <a:gdLst/>
              <a:ahLst/>
              <a:cxnLst/>
              <a:rect l="l" t="t" r="r" b="b"/>
              <a:pathLst>
                <a:path w="966470" h="966469">
                  <a:moveTo>
                    <a:pt x="0" y="966215"/>
                  </a:moveTo>
                  <a:lnTo>
                    <a:pt x="966216" y="966215"/>
                  </a:lnTo>
                  <a:lnTo>
                    <a:pt x="966216" y="0"/>
                  </a:lnTo>
                  <a:lnTo>
                    <a:pt x="0" y="0"/>
                  </a:lnTo>
                  <a:lnTo>
                    <a:pt x="0" y="966215"/>
                  </a:lnTo>
                  <a:close/>
                </a:path>
              </a:pathLst>
            </a:custGeom>
            <a:ln w="1524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4" name="object 6"/>
          <p:cNvSpPr txBox="1"/>
          <p:nvPr/>
        </p:nvSpPr>
        <p:spPr>
          <a:xfrm rot="5400000">
            <a:off x="2658678" y="926032"/>
            <a:ext cx="221086" cy="27818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720"/>
              </a:lnSpc>
            </a:pPr>
            <a:r>
              <a:rPr sz="1700" u="sng" spc="-55" dirty="0" smtClean="0">
                <a:latin typeface="Calibri"/>
                <a:cs typeface="Calibri"/>
              </a:rPr>
              <a:t> </a:t>
            </a:r>
            <a:r>
              <a:rPr sz="1700" u="sng" spc="-5" dirty="0">
                <a:latin typeface="Calibri"/>
                <a:cs typeface="Calibri"/>
              </a:rPr>
              <a:t>Centrifugal</a:t>
            </a:r>
            <a:r>
              <a:rPr sz="1700" u="sng" spc="-65" dirty="0">
                <a:latin typeface="Calibri"/>
                <a:cs typeface="Calibri"/>
              </a:rPr>
              <a:t> </a:t>
            </a:r>
            <a:r>
              <a:rPr sz="1700" u="sng" spc="-5" dirty="0" smtClean="0">
                <a:latin typeface="Calibri"/>
                <a:cs typeface="Calibri"/>
              </a:rPr>
              <a:t>Casting</a:t>
            </a:r>
            <a:r>
              <a:rPr lang="en-IN" sz="1700" u="sng" spc="-5" dirty="0" smtClean="0">
                <a:latin typeface="Calibri"/>
                <a:cs typeface="Calibri"/>
              </a:rPr>
              <a:t> Horizontal</a:t>
            </a:r>
            <a:endParaRPr sz="1700" u="sng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03826" y="2877637"/>
            <a:ext cx="2173605" cy="2075814"/>
          </a:xfrm>
          <a:prstGeom prst="rect">
            <a:avLst/>
          </a:prstGeom>
        </p:spPr>
        <p:txBody>
          <a:bodyPr vert="horz" wrap="square" lIns="0" tIns="31114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244"/>
              </a:spcBef>
              <a:buChar char="•"/>
              <a:tabLst>
                <a:tab pos="185420" algn="l"/>
              </a:tabLst>
            </a:pPr>
            <a:r>
              <a:rPr sz="1800" spc="-25" dirty="0">
                <a:latin typeface="Calibri"/>
                <a:cs typeface="Calibri"/>
              </a:rPr>
              <a:t>Brake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Drums</a:t>
            </a:r>
            <a:endParaRPr sz="1800" dirty="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140"/>
              </a:spcBef>
              <a:buChar char="•"/>
              <a:tabLst>
                <a:tab pos="185420" algn="l"/>
              </a:tabLst>
            </a:pPr>
            <a:r>
              <a:rPr sz="1800" spc="-10" dirty="0">
                <a:latin typeface="Calibri"/>
                <a:cs typeface="Calibri"/>
              </a:rPr>
              <a:t>Steel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Rolls</a:t>
            </a:r>
            <a:endParaRPr sz="1800" dirty="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145"/>
              </a:spcBef>
              <a:buChar char="•"/>
              <a:tabLst>
                <a:tab pos="185420" algn="l"/>
              </a:tabLst>
            </a:pPr>
            <a:r>
              <a:rPr sz="1800" spc="-5" dirty="0">
                <a:latin typeface="Calibri"/>
                <a:cs typeface="Calibri"/>
              </a:rPr>
              <a:t>Alloy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Steel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Tubes</a:t>
            </a:r>
            <a:endParaRPr sz="1800" dirty="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145"/>
              </a:spcBef>
              <a:buChar char="•"/>
              <a:tabLst>
                <a:tab pos="185420" algn="l"/>
              </a:tabLst>
            </a:pPr>
            <a:r>
              <a:rPr sz="1800" spc="-5" dirty="0">
                <a:latin typeface="Calibri"/>
                <a:cs typeface="Calibri"/>
              </a:rPr>
              <a:t>Cylinder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Liners</a:t>
            </a:r>
            <a:endParaRPr sz="1800" dirty="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160"/>
              </a:spcBef>
              <a:buChar char="•"/>
              <a:tabLst>
                <a:tab pos="185420" algn="l"/>
              </a:tabLst>
            </a:pPr>
            <a:r>
              <a:rPr sz="1800" spc="-10" dirty="0">
                <a:latin typeface="Calibri"/>
                <a:cs typeface="Calibri"/>
              </a:rPr>
              <a:t>Pipe</a:t>
            </a:r>
            <a:endParaRPr sz="1800" dirty="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140"/>
              </a:spcBef>
              <a:buChar char="•"/>
              <a:tabLst>
                <a:tab pos="185420" algn="l"/>
              </a:tabLst>
            </a:pPr>
            <a:r>
              <a:rPr sz="1800" spc="-5" dirty="0">
                <a:latin typeface="Calibri"/>
                <a:cs typeface="Calibri"/>
              </a:rPr>
              <a:t>Bearings</a:t>
            </a:r>
            <a:endParaRPr sz="1800" dirty="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145"/>
              </a:spcBef>
              <a:buChar char="•"/>
              <a:tabLst>
                <a:tab pos="185420" algn="l"/>
              </a:tabLst>
            </a:pPr>
            <a:r>
              <a:rPr sz="1800" spc="-10" dirty="0">
                <a:latin typeface="Calibri"/>
                <a:cs typeface="Calibri"/>
              </a:rPr>
              <a:t>Non-Ferrous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Castings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3"/>
            <a:ext cx="12192507" cy="524256"/>
            <a:chOff x="0" y="6333743"/>
            <a:chExt cx="12192507" cy="524256"/>
          </a:xfrm>
        </p:grpSpPr>
        <p:sp>
          <p:nvSpPr>
            <p:cNvPr id="3" name="object 3"/>
            <p:cNvSpPr/>
            <p:nvPr/>
          </p:nvSpPr>
          <p:spPr>
            <a:xfrm>
              <a:off x="3047" y="6400799"/>
              <a:ext cx="12189460" cy="457200"/>
            </a:xfrm>
            <a:custGeom>
              <a:avLst/>
              <a:gdLst/>
              <a:ahLst/>
              <a:cxnLst/>
              <a:rect l="l" t="t" r="r" b="b"/>
              <a:pathLst>
                <a:path w="12189460" h="457200">
                  <a:moveTo>
                    <a:pt x="12188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2188952" y="457199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BC572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3"/>
              <a:ext cx="12189460" cy="64135"/>
            </a:xfrm>
            <a:custGeom>
              <a:avLst/>
              <a:gdLst/>
              <a:ahLst/>
              <a:cxnLst/>
              <a:rect l="l" t="t" r="r" b="b"/>
              <a:pathLst>
                <a:path w="12189460" h="64135">
                  <a:moveTo>
                    <a:pt x="12188952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12188952" y="64007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12594" y="913638"/>
            <a:ext cx="7312406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u="heavy" spc="-60" dirty="0" smtClean="0">
                <a:uFill>
                  <a:solidFill>
                    <a:srgbClr val="404040"/>
                  </a:solidFill>
                </a:uFill>
              </a:rPr>
              <a:t>Manufacturing </a:t>
            </a:r>
            <a:r>
              <a:rPr u="heavy" spc="-60" dirty="0" smtClean="0">
                <a:uFill>
                  <a:solidFill>
                    <a:srgbClr val="404040"/>
                  </a:solidFill>
                </a:uFill>
              </a:rPr>
              <a:t>Processes</a:t>
            </a:r>
            <a:r>
              <a:rPr u="heavy" spc="-204" dirty="0" smtClean="0">
                <a:uFill>
                  <a:solidFill>
                    <a:srgbClr val="404040"/>
                  </a:solidFill>
                </a:uFill>
              </a:rPr>
              <a:t> </a:t>
            </a:r>
            <a:endParaRPr u="heavy" spc="-40" dirty="0">
              <a:uFill>
                <a:solidFill>
                  <a:srgbClr val="404040"/>
                </a:solidFill>
              </a:u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12594" y="1685391"/>
            <a:ext cx="4829175" cy="4293483"/>
          </a:xfrm>
          <a:prstGeom prst="rect">
            <a:avLst/>
          </a:prstGeom>
        </p:spPr>
        <p:txBody>
          <a:bodyPr vert="horz" wrap="square" lIns="0" tIns="160020" rIns="0" bIns="0" rtlCol="0">
            <a:spAutoFit/>
          </a:bodyPr>
          <a:lstStyle/>
          <a:p>
            <a:pPr marL="263525" indent="-251460">
              <a:lnSpc>
                <a:spcPct val="100000"/>
              </a:lnSpc>
              <a:spcBef>
                <a:spcPts val="1260"/>
              </a:spcBef>
              <a:buAutoNum type="arabicPeriod"/>
              <a:tabLst>
                <a:tab pos="264160" algn="l"/>
              </a:tabLst>
            </a:pP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Sand</a:t>
            </a:r>
            <a:r>
              <a:rPr sz="2000" spc="-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Casting</a:t>
            </a:r>
            <a:endParaRPr sz="2000" dirty="0">
              <a:latin typeface="Calibri"/>
              <a:cs typeface="Calibri"/>
            </a:endParaRPr>
          </a:p>
          <a:p>
            <a:pPr marL="372110">
              <a:lnSpc>
                <a:spcPct val="100000"/>
              </a:lnSpc>
              <a:spcBef>
                <a:spcPts val="1165"/>
              </a:spcBef>
              <a:tabLst>
                <a:tab pos="715010" algn="l"/>
              </a:tabLst>
            </a:pPr>
            <a:r>
              <a:rPr sz="2000" dirty="0">
                <a:solidFill>
                  <a:srgbClr val="E38312"/>
                </a:solidFill>
                <a:latin typeface="Calibri"/>
                <a:cs typeface="Calibri"/>
              </a:rPr>
              <a:t>₋	</a:t>
            </a:r>
            <a:r>
              <a:rPr lang="en-IN" sz="2000" spc="-5" dirty="0" smtClean="0">
                <a:solidFill>
                  <a:srgbClr val="404040"/>
                </a:solidFill>
                <a:latin typeface="Calibri"/>
                <a:cs typeface="Calibri"/>
              </a:rPr>
              <a:t>Shell Moulding</a:t>
            </a:r>
            <a:endParaRPr sz="2000" dirty="0" smtClean="0">
              <a:latin typeface="Calibri"/>
              <a:cs typeface="Calibri"/>
            </a:endParaRPr>
          </a:p>
          <a:p>
            <a:pPr marL="372110">
              <a:lnSpc>
                <a:spcPct val="100000"/>
              </a:lnSpc>
              <a:spcBef>
                <a:spcPts val="1155"/>
              </a:spcBef>
              <a:tabLst>
                <a:tab pos="715010" algn="l"/>
              </a:tabLst>
            </a:pPr>
            <a:r>
              <a:rPr sz="2000" dirty="0" smtClean="0">
                <a:solidFill>
                  <a:srgbClr val="E38312"/>
                </a:solidFill>
                <a:latin typeface="Calibri"/>
                <a:cs typeface="Calibri"/>
              </a:rPr>
              <a:t>₋	</a:t>
            </a:r>
            <a:r>
              <a:rPr lang="en-IN" sz="2000" spc="-5" dirty="0" smtClean="0">
                <a:solidFill>
                  <a:srgbClr val="404040"/>
                </a:solidFill>
                <a:latin typeface="Calibri"/>
                <a:cs typeface="Calibri"/>
              </a:rPr>
              <a:t>CO2 Moulding    </a:t>
            </a:r>
            <a:endParaRPr sz="2000" dirty="0" smtClean="0">
              <a:latin typeface="Calibri"/>
              <a:cs typeface="Calibri"/>
            </a:endParaRPr>
          </a:p>
          <a:p>
            <a:pPr marL="372110">
              <a:lnSpc>
                <a:spcPct val="100000"/>
              </a:lnSpc>
              <a:spcBef>
                <a:spcPts val="1165"/>
              </a:spcBef>
              <a:tabLst>
                <a:tab pos="715010" algn="l"/>
              </a:tabLst>
            </a:pPr>
            <a:r>
              <a:rPr sz="2000" dirty="0" smtClean="0">
                <a:solidFill>
                  <a:srgbClr val="E38312"/>
                </a:solidFill>
                <a:latin typeface="Calibri"/>
                <a:cs typeface="Calibri"/>
              </a:rPr>
              <a:t>₋</a:t>
            </a:r>
            <a:r>
              <a:rPr sz="2000" dirty="0">
                <a:solidFill>
                  <a:srgbClr val="E38312"/>
                </a:solidFill>
                <a:latin typeface="Calibri"/>
                <a:cs typeface="Calibri"/>
              </a:rPr>
              <a:t>	</a:t>
            </a:r>
            <a:r>
              <a:rPr lang="en-IN" sz="2000" dirty="0" smtClean="0">
                <a:solidFill>
                  <a:srgbClr val="404040"/>
                </a:solidFill>
                <a:latin typeface="Calibri"/>
                <a:cs typeface="Calibri"/>
              </a:rPr>
              <a:t>Two</a:t>
            </a:r>
            <a:r>
              <a:rPr sz="2000" spc="-10" dirty="0" smtClean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part</a:t>
            </a:r>
            <a:r>
              <a:rPr sz="2000" spc="4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&amp;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lang="en-IN" sz="2000" dirty="0" smtClean="0">
                <a:solidFill>
                  <a:srgbClr val="404040"/>
                </a:solidFill>
                <a:latin typeface="Calibri"/>
                <a:cs typeface="Calibri"/>
              </a:rPr>
              <a:t>Three</a:t>
            </a:r>
            <a:r>
              <a:rPr sz="2000" spc="-15" dirty="0" smtClean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Part</a:t>
            </a:r>
            <a:r>
              <a:rPr sz="2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Calibri"/>
                <a:cs typeface="Calibri"/>
              </a:rPr>
              <a:t>system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00" dirty="0">
              <a:latin typeface="Calibri"/>
              <a:cs typeface="Calibri"/>
            </a:endParaRPr>
          </a:p>
          <a:p>
            <a:pPr marL="262890" indent="-250825">
              <a:lnSpc>
                <a:spcPct val="100000"/>
              </a:lnSpc>
              <a:buAutoNum type="arabicPeriod" startAt="2"/>
              <a:tabLst>
                <a:tab pos="263525" algn="l"/>
              </a:tabLst>
            </a:pP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Die</a:t>
            </a:r>
            <a:r>
              <a:rPr sz="20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Casting</a:t>
            </a:r>
            <a:endParaRPr sz="2000" dirty="0">
              <a:latin typeface="Calibri"/>
              <a:cs typeface="Calibri"/>
            </a:endParaRPr>
          </a:p>
          <a:p>
            <a:pPr marL="372110">
              <a:lnSpc>
                <a:spcPct val="100000"/>
              </a:lnSpc>
              <a:spcBef>
                <a:spcPts val="1165"/>
              </a:spcBef>
              <a:tabLst>
                <a:tab pos="715010" algn="l"/>
              </a:tabLst>
            </a:pPr>
            <a:r>
              <a:rPr sz="2000" dirty="0">
                <a:solidFill>
                  <a:srgbClr val="E38312"/>
                </a:solidFill>
                <a:latin typeface="Calibri"/>
                <a:cs typeface="Calibri"/>
              </a:rPr>
              <a:t>₋	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Horizontal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Centrifugal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casting</a:t>
            </a:r>
            <a:endParaRPr sz="2000" dirty="0">
              <a:latin typeface="Calibri"/>
              <a:cs typeface="Calibri"/>
            </a:endParaRPr>
          </a:p>
          <a:p>
            <a:pPr marL="372110">
              <a:lnSpc>
                <a:spcPct val="100000"/>
              </a:lnSpc>
              <a:spcBef>
                <a:spcPts val="1165"/>
              </a:spcBef>
              <a:tabLst>
                <a:tab pos="715010" algn="l"/>
              </a:tabLst>
            </a:pPr>
            <a:r>
              <a:rPr sz="2000" dirty="0">
                <a:solidFill>
                  <a:srgbClr val="E38312"/>
                </a:solidFill>
                <a:latin typeface="Calibri"/>
                <a:cs typeface="Calibri"/>
              </a:rPr>
              <a:t>₋	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Vertical</a:t>
            </a:r>
            <a:r>
              <a:rPr sz="2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Centrifugal</a:t>
            </a:r>
            <a:r>
              <a:rPr sz="20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404040"/>
                </a:solidFill>
                <a:latin typeface="Calibri"/>
                <a:cs typeface="Calibri"/>
              </a:rPr>
              <a:t>casting</a:t>
            </a:r>
            <a:endParaRPr lang="en-IN" sz="2000" spc="-5" dirty="0" smtClean="0">
              <a:solidFill>
                <a:srgbClr val="404040"/>
              </a:solidFill>
              <a:latin typeface="Calibri"/>
              <a:cs typeface="Calibri"/>
            </a:endParaRPr>
          </a:p>
          <a:p>
            <a:pPr marL="372110">
              <a:lnSpc>
                <a:spcPct val="100000"/>
              </a:lnSpc>
              <a:spcBef>
                <a:spcPts val="1165"/>
              </a:spcBef>
              <a:tabLst>
                <a:tab pos="715010" algn="l"/>
              </a:tabLst>
            </a:pPr>
            <a:r>
              <a:rPr lang="en-IN" sz="2000" spc="-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lang="en-IN" sz="2000" spc="-5" dirty="0" smtClean="0">
                <a:solidFill>
                  <a:srgbClr val="404040"/>
                </a:solidFill>
                <a:latin typeface="Calibri"/>
                <a:cs typeface="Calibri"/>
              </a:rPr>
              <a:t>     </a:t>
            </a:r>
            <a:r>
              <a:rPr sz="2000" spc="-5" dirty="0" smtClean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(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bi-metallic)</a:t>
            </a:r>
            <a:endParaRPr sz="2000" dirty="0">
              <a:latin typeface="Calibri"/>
              <a:cs typeface="Calibri"/>
            </a:endParaRPr>
          </a:p>
          <a:p>
            <a:pPr marL="372110">
              <a:lnSpc>
                <a:spcPct val="100000"/>
              </a:lnSpc>
              <a:spcBef>
                <a:spcPts val="1150"/>
              </a:spcBef>
              <a:tabLst>
                <a:tab pos="715010" algn="l"/>
              </a:tabLst>
            </a:pPr>
            <a:r>
              <a:rPr sz="2000" dirty="0">
                <a:solidFill>
                  <a:srgbClr val="E38312"/>
                </a:solidFill>
                <a:latin typeface="Calibri"/>
                <a:cs typeface="Calibri"/>
              </a:rPr>
              <a:t>₋	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Gravity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Die</a:t>
            </a:r>
            <a:r>
              <a:rPr sz="20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casting</a:t>
            </a:r>
            <a:endParaRPr sz="2000" dirty="0">
              <a:latin typeface="Calibri"/>
              <a:cs typeface="Calibri"/>
            </a:endParaRPr>
          </a:p>
        </p:txBody>
      </p:sp>
      <p:pic>
        <p:nvPicPr>
          <p:cNvPr id="10" name="object 4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4730" y="2057400"/>
            <a:ext cx="1601470" cy="1295400"/>
          </a:xfrm>
          <a:prstGeom prst="rect">
            <a:avLst/>
          </a:prstGeom>
        </p:spPr>
      </p:pic>
      <p:pic>
        <p:nvPicPr>
          <p:cNvPr id="11" name="object 3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4800" y="2639059"/>
            <a:ext cx="2286000" cy="1427481"/>
          </a:xfrm>
          <a:prstGeom prst="rect">
            <a:avLst/>
          </a:prstGeom>
        </p:spPr>
      </p:pic>
      <p:pic>
        <p:nvPicPr>
          <p:cNvPr id="12" name="object 4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210800" y="4191000"/>
            <a:ext cx="1499615" cy="16149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12192000" cy="524510"/>
            <a:chOff x="0" y="6333744"/>
            <a:chExt cx="12192000" cy="524510"/>
          </a:xfrm>
        </p:grpSpPr>
        <p:sp>
          <p:nvSpPr>
            <p:cNvPr id="3" name="object 3"/>
            <p:cNvSpPr/>
            <p:nvPr/>
          </p:nvSpPr>
          <p:spPr>
            <a:xfrm>
              <a:off x="3047" y="6400799"/>
              <a:ext cx="12189460" cy="457200"/>
            </a:xfrm>
            <a:custGeom>
              <a:avLst/>
              <a:gdLst/>
              <a:ahLst/>
              <a:cxnLst/>
              <a:rect l="l" t="t" r="r" b="b"/>
              <a:pathLst>
                <a:path w="12189460" h="457200">
                  <a:moveTo>
                    <a:pt x="12188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2188952" y="457199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BC572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12189460" cy="64135"/>
            </a:xfrm>
            <a:custGeom>
              <a:avLst/>
              <a:gdLst/>
              <a:ahLst/>
              <a:cxnLst/>
              <a:rect l="l" t="t" r="r" b="b"/>
              <a:pathLst>
                <a:path w="12189460" h="64135">
                  <a:moveTo>
                    <a:pt x="12188952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12188952" y="64007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13308" y="913638"/>
            <a:ext cx="96685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heavy" spc="-100" dirty="0" smtClean="0">
                <a:uFill>
                  <a:solidFill>
                    <a:srgbClr val="404040"/>
                  </a:solidFill>
                </a:uFill>
              </a:rPr>
              <a:t> </a:t>
            </a:r>
            <a:r>
              <a:rPr lang="en-IN" u="heavy" spc="-65" dirty="0" smtClean="0">
                <a:uFill>
                  <a:solidFill>
                    <a:srgbClr val="404040"/>
                  </a:solidFill>
                </a:uFill>
              </a:rPr>
              <a:t>We are equipped with: </a:t>
            </a:r>
            <a:endParaRPr u="heavy" spc="-65" dirty="0">
              <a:uFill>
                <a:solidFill>
                  <a:srgbClr val="404040"/>
                </a:solidFill>
              </a:uFill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898615"/>
              </p:ext>
            </p:extLst>
          </p:nvPr>
        </p:nvGraphicFramePr>
        <p:xfrm>
          <a:off x="897038" y="1839976"/>
          <a:ext cx="7180161" cy="434058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664228"/>
                <a:gridCol w="3592608"/>
                <a:gridCol w="2923325"/>
              </a:tblGrid>
              <a:tr h="211327">
                <a:tc>
                  <a:txBody>
                    <a:bodyPr/>
                    <a:lstStyle/>
                    <a:p>
                      <a:pPr marL="8255" algn="ctr">
                        <a:lnSpc>
                          <a:spcPts val="1545"/>
                        </a:lnSpc>
                        <a:spcBef>
                          <a:spcPts val="20"/>
                        </a:spcBef>
                      </a:pPr>
                      <a:r>
                        <a:rPr sz="1300" b="1" spc="-5" dirty="0">
                          <a:latin typeface="Calibri"/>
                          <a:cs typeface="Calibri"/>
                        </a:rPr>
                        <a:t>Sr</a:t>
                      </a:r>
                      <a:r>
                        <a:rPr sz="13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latin typeface="Calibri"/>
                          <a:cs typeface="Calibri"/>
                        </a:rPr>
                        <a:t>no.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545"/>
                        </a:lnSpc>
                        <a:spcBef>
                          <a:spcPts val="20"/>
                        </a:spcBef>
                      </a:pPr>
                      <a:r>
                        <a:rPr sz="1300" b="1" spc="-10" dirty="0">
                          <a:latin typeface="Calibri"/>
                          <a:cs typeface="Calibri"/>
                        </a:rPr>
                        <a:t>Facility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545"/>
                        </a:lnSpc>
                        <a:spcBef>
                          <a:spcPts val="20"/>
                        </a:spcBef>
                      </a:pPr>
                      <a:r>
                        <a:rPr sz="1300" b="1" spc="-10" dirty="0">
                          <a:latin typeface="Calibri"/>
                          <a:cs typeface="Calibri"/>
                        </a:rPr>
                        <a:t>Capacity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186"/>
                    </a:solidFill>
                  </a:tcPr>
                </a:tc>
              </a:tr>
              <a:tr h="211455">
                <a:tc>
                  <a:txBody>
                    <a:bodyPr/>
                    <a:lstStyle/>
                    <a:p>
                      <a:pPr marL="79375" algn="ctr">
                        <a:lnSpc>
                          <a:spcPts val="1540"/>
                        </a:lnSpc>
                        <a:spcBef>
                          <a:spcPts val="20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540"/>
                        </a:lnSpc>
                        <a:spcBef>
                          <a:spcPts val="20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Aluminium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Melting</a:t>
                      </a:r>
                      <a:r>
                        <a:rPr sz="13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furnace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540"/>
                        </a:lnSpc>
                        <a:spcBef>
                          <a:spcPts val="20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500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Kg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186"/>
                    </a:solidFill>
                  </a:tcPr>
                </a:tc>
              </a:tr>
              <a:tr h="211454">
                <a:tc>
                  <a:txBody>
                    <a:bodyPr/>
                    <a:lstStyle/>
                    <a:p>
                      <a:pPr marL="79375" algn="ctr">
                        <a:lnSpc>
                          <a:spcPts val="1540"/>
                        </a:lnSpc>
                        <a:spcBef>
                          <a:spcPts val="20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2</a:t>
                      </a: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540"/>
                        </a:lnSpc>
                        <a:spcBef>
                          <a:spcPts val="20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Induction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Furnance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540"/>
                        </a:lnSpc>
                        <a:spcBef>
                          <a:spcPts val="20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500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Kg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186"/>
                    </a:solidFill>
                  </a:tcPr>
                </a:tc>
              </a:tr>
              <a:tr h="211455">
                <a:tc>
                  <a:txBody>
                    <a:bodyPr/>
                    <a:lstStyle/>
                    <a:p>
                      <a:pPr marL="79375" algn="ctr">
                        <a:lnSpc>
                          <a:spcPts val="1545"/>
                        </a:lnSpc>
                        <a:spcBef>
                          <a:spcPts val="20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3</a:t>
                      </a: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545"/>
                        </a:lnSpc>
                        <a:spcBef>
                          <a:spcPts val="20"/>
                        </a:spcBef>
                      </a:pPr>
                      <a:r>
                        <a:rPr sz="1300" spc="-10" dirty="0">
                          <a:latin typeface="Calibri"/>
                          <a:cs typeface="Calibri"/>
                        </a:rPr>
                        <a:t>Horizontal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Centrifugal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Machine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545"/>
                        </a:lnSpc>
                        <a:spcBef>
                          <a:spcPts val="20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2.5</a:t>
                      </a:r>
                      <a:r>
                        <a:rPr sz="13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45" dirty="0">
                          <a:latin typeface="Calibri"/>
                          <a:cs typeface="Calibri"/>
                        </a:rPr>
                        <a:t>Ton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186"/>
                    </a:solidFill>
                  </a:tcPr>
                </a:tc>
              </a:tr>
              <a:tr h="211454">
                <a:tc>
                  <a:txBody>
                    <a:bodyPr/>
                    <a:lstStyle/>
                    <a:p>
                      <a:pPr marL="79375" algn="ctr">
                        <a:lnSpc>
                          <a:spcPts val="1545"/>
                        </a:lnSpc>
                        <a:spcBef>
                          <a:spcPts val="20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4</a:t>
                      </a: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545"/>
                        </a:lnSpc>
                        <a:spcBef>
                          <a:spcPts val="20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Bimetallic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Horizontal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Machine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545"/>
                        </a:lnSpc>
                        <a:spcBef>
                          <a:spcPts val="20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2.5</a:t>
                      </a:r>
                      <a:r>
                        <a:rPr sz="13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0" dirty="0">
                          <a:latin typeface="Calibri"/>
                          <a:cs typeface="Calibri"/>
                        </a:rPr>
                        <a:t>Ton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186"/>
                    </a:solidFill>
                  </a:tcPr>
                </a:tc>
              </a:tr>
              <a:tr h="211454">
                <a:tc>
                  <a:txBody>
                    <a:bodyPr/>
                    <a:lstStyle/>
                    <a:p>
                      <a:pPr marL="79375" algn="ctr">
                        <a:lnSpc>
                          <a:spcPts val="1540"/>
                        </a:lnSpc>
                        <a:spcBef>
                          <a:spcPts val="20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5</a:t>
                      </a: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540"/>
                        </a:lnSpc>
                        <a:spcBef>
                          <a:spcPts val="20"/>
                        </a:spcBef>
                      </a:pPr>
                      <a:r>
                        <a:rPr sz="1300" spc="-15" dirty="0">
                          <a:latin typeface="Calibri"/>
                          <a:cs typeface="Calibri"/>
                        </a:rPr>
                        <a:t>Vertical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Centrifugal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Machine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540"/>
                        </a:lnSpc>
                        <a:spcBef>
                          <a:spcPts val="20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500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Kg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186"/>
                    </a:solidFill>
                  </a:tcPr>
                </a:tc>
              </a:tr>
              <a:tr h="211455">
                <a:tc>
                  <a:txBody>
                    <a:bodyPr/>
                    <a:lstStyle/>
                    <a:p>
                      <a:pPr marL="79375" algn="ctr">
                        <a:lnSpc>
                          <a:spcPts val="1540"/>
                        </a:lnSpc>
                        <a:spcBef>
                          <a:spcPts val="20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6</a:t>
                      </a: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540"/>
                        </a:lnSpc>
                        <a:spcBef>
                          <a:spcPts val="20"/>
                        </a:spcBef>
                      </a:pPr>
                      <a:r>
                        <a:rPr sz="1300" spc="-25" dirty="0">
                          <a:latin typeface="Calibri"/>
                          <a:cs typeface="Calibri"/>
                        </a:rPr>
                        <a:t>Transfer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Ladle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540"/>
                        </a:lnSpc>
                        <a:spcBef>
                          <a:spcPts val="20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500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Kg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186"/>
                    </a:solidFill>
                  </a:tcPr>
                </a:tc>
              </a:tr>
              <a:tr h="211454">
                <a:tc>
                  <a:txBody>
                    <a:bodyPr/>
                    <a:lstStyle/>
                    <a:p>
                      <a:pPr marL="8255" algn="ctr">
                        <a:lnSpc>
                          <a:spcPts val="1540"/>
                        </a:lnSpc>
                        <a:spcBef>
                          <a:spcPts val="25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7</a:t>
                      </a: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540"/>
                        </a:lnSpc>
                        <a:spcBef>
                          <a:spcPts val="25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Sand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Moulding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Unit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540"/>
                        </a:lnSpc>
                        <a:spcBef>
                          <a:spcPts val="25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3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0" dirty="0">
                          <a:latin typeface="Calibri"/>
                          <a:cs typeface="Calibri"/>
                        </a:rPr>
                        <a:t>Ton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186"/>
                    </a:solidFill>
                  </a:tcPr>
                </a:tc>
              </a:tr>
              <a:tr h="211328">
                <a:tc>
                  <a:txBody>
                    <a:bodyPr/>
                    <a:lstStyle/>
                    <a:p>
                      <a:pPr marL="8255" algn="ctr">
                        <a:lnSpc>
                          <a:spcPts val="1540"/>
                        </a:lnSpc>
                        <a:spcBef>
                          <a:spcPts val="25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8</a:t>
                      </a: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540"/>
                        </a:lnSpc>
                        <a:spcBef>
                          <a:spcPts val="25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Ladle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preheating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facility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540"/>
                        </a:lnSpc>
                        <a:spcBef>
                          <a:spcPts val="25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_</a:t>
                      </a:r>
                    </a:p>
                  </a:txBody>
                  <a:tcPr marL="0" marR="0" marT="31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186"/>
                    </a:solidFill>
                  </a:tcPr>
                </a:tc>
              </a:tr>
              <a:tr h="211455">
                <a:tc>
                  <a:txBody>
                    <a:bodyPr/>
                    <a:lstStyle/>
                    <a:p>
                      <a:pPr marL="8255" algn="ctr">
                        <a:lnSpc>
                          <a:spcPts val="1540"/>
                        </a:lnSpc>
                        <a:spcBef>
                          <a:spcPts val="20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9</a:t>
                      </a: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540"/>
                        </a:lnSpc>
                        <a:spcBef>
                          <a:spcPts val="20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Mobile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degassing</a:t>
                      </a:r>
                      <a:r>
                        <a:rPr sz="13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unit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540"/>
                        </a:lnSpc>
                        <a:spcBef>
                          <a:spcPts val="20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350 -550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Kg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186"/>
                    </a:solidFill>
                  </a:tcPr>
                </a:tc>
              </a:tr>
              <a:tr h="211454">
                <a:tc>
                  <a:txBody>
                    <a:bodyPr/>
                    <a:lstStyle/>
                    <a:p>
                      <a:pPr marL="8255" algn="ctr">
                        <a:lnSpc>
                          <a:spcPts val="1540"/>
                        </a:lnSpc>
                        <a:spcBef>
                          <a:spcPts val="25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11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540"/>
                        </a:lnSpc>
                        <a:spcBef>
                          <a:spcPts val="25"/>
                        </a:spcBef>
                      </a:pPr>
                      <a:r>
                        <a:rPr sz="1300" spc="-10" dirty="0">
                          <a:latin typeface="Calibri"/>
                          <a:cs typeface="Calibri"/>
                        </a:rPr>
                        <a:t>Heat 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Treatment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Furnaces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540"/>
                        </a:lnSpc>
                        <a:spcBef>
                          <a:spcPts val="25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1.5</a:t>
                      </a:r>
                      <a:r>
                        <a:rPr sz="13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ton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186"/>
                    </a:solidFill>
                  </a:tcPr>
                </a:tc>
              </a:tr>
              <a:tr h="211455">
                <a:tc>
                  <a:txBody>
                    <a:bodyPr/>
                    <a:lstStyle/>
                    <a:p>
                      <a:pPr marL="8255" algn="ctr">
                        <a:lnSpc>
                          <a:spcPts val="1540"/>
                        </a:lnSpc>
                        <a:spcBef>
                          <a:spcPts val="25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12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540"/>
                        </a:lnSpc>
                        <a:spcBef>
                          <a:spcPts val="25"/>
                        </a:spcBef>
                      </a:pPr>
                      <a:r>
                        <a:rPr sz="1300" spc="-15" dirty="0">
                          <a:latin typeface="Calibri"/>
                          <a:cs typeface="Calibri"/>
                        </a:rPr>
                        <a:t>Vaccum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Impregnation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Plant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540"/>
                        </a:lnSpc>
                        <a:spcBef>
                          <a:spcPts val="25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1M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3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1M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186"/>
                    </a:solidFill>
                  </a:tcPr>
                </a:tc>
              </a:tr>
              <a:tr h="211455">
                <a:tc>
                  <a:txBody>
                    <a:bodyPr/>
                    <a:lstStyle/>
                    <a:p>
                      <a:pPr marL="8255" algn="ctr">
                        <a:lnSpc>
                          <a:spcPts val="1540"/>
                        </a:lnSpc>
                        <a:spcBef>
                          <a:spcPts val="25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13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540"/>
                        </a:lnSpc>
                        <a:spcBef>
                          <a:spcPts val="25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Pressure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25" dirty="0">
                          <a:latin typeface="Calibri"/>
                          <a:cs typeface="Calibri"/>
                        </a:rPr>
                        <a:t>Testing</a:t>
                      </a:r>
                      <a:r>
                        <a:rPr sz="13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facility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540"/>
                        </a:lnSpc>
                        <a:spcBef>
                          <a:spcPts val="25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1M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3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1M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186"/>
                    </a:solidFill>
                  </a:tcPr>
                </a:tc>
              </a:tr>
              <a:tr h="211455">
                <a:tc>
                  <a:txBody>
                    <a:bodyPr/>
                    <a:lstStyle/>
                    <a:p>
                      <a:pPr marL="8255" algn="ctr">
                        <a:lnSpc>
                          <a:spcPts val="1540"/>
                        </a:lnSpc>
                        <a:spcBef>
                          <a:spcPts val="25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14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540"/>
                        </a:lnSpc>
                        <a:spcBef>
                          <a:spcPts val="25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Surface</a:t>
                      </a:r>
                      <a:r>
                        <a:rPr sz="13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cleaning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540"/>
                        </a:lnSpc>
                        <a:spcBef>
                          <a:spcPts val="25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72"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186"/>
                    </a:solidFill>
                  </a:tcPr>
                </a:tc>
              </a:tr>
              <a:tr h="211455">
                <a:tc>
                  <a:txBody>
                    <a:bodyPr/>
                    <a:lstStyle/>
                    <a:p>
                      <a:pPr marL="8255" algn="ctr">
                        <a:lnSpc>
                          <a:spcPts val="1540"/>
                        </a:lnSpc>
                        <a:spcBef>
                          <a:spcPts val="25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15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540"/>
                        </a:lnSpc>
                        <a:spcBef>
                          <a:spcPts val="25"/>
                        </a:spcBef>
                      </a:pPr>
                      <a:r>
                        <a:rPr sz="1300" spc="-10" dirty="0">
                          <a:latin typeface="Calibri"/>
                          <a:cs typeface="Calibri"/>
                        </a:rPr>
                        <a:t>Fettling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facility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1540"/>
                        </a:lnSpc>
                        <a:spcBef>
                          <a:spcPts val="25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_</a:t>
                      </a:r>
                    </a:p>
                  </a:txBody>
                  <a:tcPr marL="0" marR="0" marT="31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186"/>
                    </a:solidFill>
                  </a:tcPr>
                </a:tc>
              </a:tr>
              <a:tr h="211454">
                <a:tc>
                  <a:txBody>
                    <a:bodyPr/>
                    <a:lstStyle/>
                    <a:p>
                      <a:pPr marL="8255" algn="ctr">
                        <a:lnSpc>
                          <a:spcPts val="1540"/>
                        </a:lnSpc>
                        <a:spcBef>
                          <a:spcPts val="25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16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540"/>
                        </a:lnSpc>
                        <a:spcBef>
                          <a:spcPts val="25"/>
                        </a:spcBef>
                      </a:pPr>
                      <a:r>
                        <a:rPr sz="1300" spc="-10" dirty="0">
                          <a:latin typeface="Calibri"/>
                          <a:cs typeface="Calibri"/>
                        </a:rPr>
                        <a:t>Spectro meter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1540"/>
                        </a:lnSpc>
                        <a:spcBef>
                          <a:spcPts val="25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13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channels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186"/>
                    </a:solidFill>
                  </a:tcPr>
                </a:tc>
              </a:tr>
              <a:tr h="263405">
                <a:tc>
                  <a:txBody>
                    <a:bodyPr/>
                    <a:lstStyle/>
                    <a:p>
                      <a:pPr marL="8255" algn="ctr">
                        <a:lnSpc>
                          <a:spcPts val="1540"/>
                        </a:lnSpc>
                        <a:spcBef>
                          <a:spcPts val="1045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17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132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300" spc="-10" dirty="0">
                          <a:latin typeface="Calibri"/>
                          <a:cs typeface="Calibri"/>
                        </a:rPr>
                        <a:t>Metal Microscope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300" spc="-10" dirty="0">
                          <a:latin typeface="Calibri"/>
                          <a:cs typeface="Calibri"/>
                        </a:rPr>
                        <a:t>Software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Based</a:t>
                      </a:r>
                      <a:r>
                        <a:rPr sz="13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Analytical</a:t>
                      </a:r>
                      <a:r>
                        <a:rPr sz="13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Sysytem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6794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186"/>
                    </a:solidFill>
                  </a:tcPr>
                </a:tc>
              </a:tr>
              <a:tr h="211480">
                <a:tc>
                  <a:txBody>
                    <a:bodyPr/>
                    <a:lstStyle/>
                    <a:p>
                      <a:pPr marL="8255" algn="ctr">
                        <a:lnSpc>
                          <a:spcPts val="1540"/>
                        </a:lnSpc>
                        <a:spcBef>
                          <a:spcPts val="25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18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540"/>
                        </a:lnSpc>
                        <a:spcBef>
                          <a:spcPts val="25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Density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Index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Meter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1540"/>
                        </a:lnSpc>
                        <a:spcBef>
                          <a:spcPts val="25"/>
                        </a:spcBef>
                      </a:pPr>
                      <a:r>
                        <a:rPr sz="1300" spc="-15" dirty="0">
                          <a:latin typeface="Calibri"/>
                          <a:cs typeface="Calibri"/>
                        </a:rPr>
                        <a:t>Vacuum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186"/>
                    </a:solidFill>
                  </a:tcPr>
                </a:tc>
              </a:tr>
              <a:tr h="211442">
                <a:tc>
                  <a:txBody>
                    <a:bodyPr/>
                    <a:lstStyle/>
                    <a:p>
                      <a:pPr marL="8255" algn="ctr">
                        <a:lnSpc>
                          <a:spcPts val="1535"/>
                        </a:lnSpc>
                        <a:spcBef>
                          <a:spcPts val="25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19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535"/>
                        </a:lnSpc>
                        <a:spcBef>
                          <a:spcPts val="25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Hardness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30" dirty="0">
                          <a:latin typeface="Calibri"/>
                          <a:cs typeface="Calibri"/>
                        </a:rPr>
                        <a:t>Tester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1535"/>
                        </a:lnSpc>
                        <a:spcBef>
                          <a:spcPts val="25"/>
                        </a:spcBef>
                      </a:pPr>
                      <a:r>
                        <a:rPr sz="1300" spc="-15" dirty="0">
                          <a:latin typeface="Calibri"/>
                          <a:cs typeface="Calibri"/>
                        </a:rPr>
                        <a:t>Vickers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Brinell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186"/>
                    </a:solidFill>
                  </a:tcPr>
                </a:tc>
              </a:tr>
              <a:tr h="211429">
                <a:tc>
                  <a:txBody>
                    <a:bodyPr/>
                    <a:lstStyle/>
                    <a:p>
                      <a:pPr marL="8255" algn="ctr">
                        <a:lnSpc>
                          <a:spcPts val="1535"/>
                        </a:lnSpc>
                        <a:spcBef>
                          <a:spcPts val="25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20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535"/>
                        </a:lnSpc>
                        <a:spcBef>
                          <a:spcPts val="25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Ultrasonic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25" dirty="0">
                          <a:latin typeface="Calibri"/>
                          <a:cs typeface="Calibri"/>
                        </a:rPr>
                        <a:t>Testing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1535"/>
                        </a:lnSpc>
                        <a:spcBef>
                          <a:spcPts val="25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FBH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&amp;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Degree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Probe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C18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4653" y="297180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24400" y="2057400"/>
            <a:ext cx="247840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45" dirty="0"/>
              <a:t>Thank</a:t>
            </a:r>
            <a:r>
              <a:rPr u="none" spc="-165" dirty="0"/>
              <a:t> </a:t>
            </a:r>
            <a:r>
              <a:rPr u="none" spc="-145" dirty="0"/>
              <a:t>You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53400" y="4800600"/>
            <a:ext cx="3495675" cy="1436932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443865" marR="5080" indent="-431800" algn="r">
              <a:lnSpc>
                <a:spcPct val="85100"/>
              </a:lnSpc>
              <a:spcBef>
                <a:spcPts val="425"/>
              </a:spcBef>
            </a:pPr>
            <a:r>
              <a:rPr lang="en-IN" sz="1800" b="1" spc="-130" dirty="0" smtClean="0">
                <a:solidFill>
                  <a:srgbClr val="404040"/>
                </a:solidFill>
                <a:latin typeface="Calibri Light"/>
                <a:cs typeface="Calibri Light"/>
              </a:rPr>
              <a:t>Madhvesh Overseas</a:t>
            </a:r>
          </a:p>
          <a:p>
            <a:pPr marL="443865" marR="5080" indent="-431800" algn="r">
              <a:lnSpc>
                <a:spcPct val="85100"/>
              </a:lnSpc>
              <a:spcBef>
                <a:spcPts val="425"/>
              </a:spcBef>
            </a:pPr>
            <a:r>
              <a:rPr lang="en-IN" sz="1800" spc="-50" dirty="0" smtClean="0">
                <a:solidFill>
                  <a:srgbClr val="404040"/>
                </a:solidFill>
                <a:latin typeface="Calibri Light"/>
                <a:cs typeface="Calibri Light"/>
              </a:rPr>
              <a:t>C</a:t>
            </a:r>
            <a:r>
              <a:rPr sz="1800" spc="-50" dirty="0" smtClean="0">
                <a:solidFill>
                  <a:srgbClr val="404040"/>
                </a:solidFill>
                <a:latin typeface="Calibri Light"/>
                <a:cs typeface="Calibri Light"/>
              </a:rPr>
              <a:t>e</a:t>
            </a:r>
            <a:r>
              <a:rPr lang="en-IN" sz="1800" spc="-50" dirty="0" smtClean="0">
                <a:solidFill>
                  <a:srgbClr val="404040"/>
                </a:solidFill>
                <a:latin typeface="Calibri Light"/>
                <a:cs typeface="Calibri Light"/>
              </a:rPr>
              <a:t>ll</a:t>
            </a:r>
            <a:r>
              <a:rPr sz="1800" dirty="0" smtClean="0">
                <a:solidFill>
                  <a:srgbClr val="404040"/>
                </a:solidFill>
                <a:latin typeface="Calibri Light"/>
                <a:cs typeface="Calibri Light"/>
              </a:rPr>
              <a:t>:</a:t>
            </a:r>
            <a:r>
              <a:rPr sz="1800" spc="-90" dirty="0" smtClean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Calibri Light"/>
                <a:cs typeface="Calibri Light"/>
              </a:rPr>
              <a:t>+</a:t>
            </a:r>
            <a:r>
              <a:rPr sz="1800" spc="-50" dirty="0" smtClean="0">
                <a:solidFill>
                  <a:srgbClr val="404040"/>
                </a:solidFill>
                <a:latin typeface="Calibri Light"/>
                <a:cs typeface="Calibri Light"/>
              </a:rPr>
              <a:t>91</a:t>
            </a:r>
            <a:r>
              <a:rPr lang="en-IN" sz="1800" spc="-50" dirty="0" smtClean="0">
                <a:solidFill>
                  <a:srgbClr val="404040"/>
                </a:solidFill>
                <a:latin typeface="Calibri Light"/>
                <a:cs typeface="Calibri Light"/>
              </a:rPr>
              <a:t>7779010126/+919725503772</a:t>
            </a:r>
          </a:p>
          <a:p>
            <a:pPr marL="443865" marR="5080" indent="-431800" algn="r">
              <a:lnSpc>
                <a:spcPct val="85100"/>
              </a:lnSpc>
              <a:spcBef>
                <a:spcPts val="425"/>
              </a:spcBef>
            </a:pPr>
            <a:r>
              <a:rPr sz="1800" spc="-45" dirty="0" smtClean="0">
                <a:solidFill>
                  <a:srgbClr val="404040"/>
                </a:solidFill>
                <a:latin typeface="Calibri Light"/>
                <a:cs typeface="Calibri Light"/>
              </a:rPr>
              <a:t>Email</a:t>
            </a:r>
            <a:r>
              <a:rPr sz="1800" spc="-45" dirty="0">
                <a:solidFill>
                  <a:srgbClr val="404040"/>
                </a:solidFill>
                <a:latin typeface="Calibri Light"/>
                <a:cs typeface="Calibri Light"/>
              </a:rPr>
              <a:t>:</a:t>
            </a:r>
            <a:r>
              <a:rPr sz="1800" spc="195" dirty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lang="en-IN" spc="-50" dirty="0" smtClean="0">
                <a:solidFill>
                  <a:srgbClr val="404040"/>
                </a:solidFill>
                <a:latin typeface="Calibri Light"/>
                <a:cs typeface="Calibri Light"/>
                <a:hlinkClick r:id="rId3"/>
              </a:rPr>
              <a:t>madhveshoverseas</a:t>
            </a:r>
            <a:r>
              <a:rPr sz="1800" spc="-50" dirty="0" smtClean="0">
                <a:solidFill>
                  <a:srgbClr val="404040"/>
                </a:solidFill>
                <a:latin typeface="Calibri Light"/>
                <a:cs typeface="Calibri Light"/>
                <a:hlinkClick r:id="rId3"/>
              </a:rPr>
              <a:t>@gmail.com</a:t>
            </a:r>
            <a:endParaRPr lang="en-IN" sz="1800" spc="-50" dirty="0" smtClean="0">
              <a:solidFill>
                <a:srgbClr val="404040"/>
              </a:solidFill>
              <a:latin typeface="Calibri Light"/>
              <a:cs typeface="Calibri Light"/>
            </a:endParaRPr>
          </a:p>
          <a:p>
            <a:pPr marL="443865" marR="5080" indent="-431800" algn="r">
              <a:lnSpc>
                <a:spcPct val="85100"/>
              </a:lnSpc>
              <a:spcBef>
                <a:spcPts val="425"/>
              </a:spcBef>
            </a:pPr>
            <a:r>
              <a:rPr lang="en-IN" spc="-50" dirty="0" smtClean="0">
                <a:solidFill>
                  <a:srgbClr val="404040"/>
                </a:solidFill>
                <a:latin typeface="Calibri Light"/>
                <a:cs typeface="Calibri Light"/>
                <a:hlinkClick r:id="rId4"/>
              </a:rPr>
              <a:t>info@madhveshoverses.com</a:t>
            </a:r>
            <a:endParaRPr lang="en-IN" spc="-50" dirty="0" smtClean="0">
              <a:solidFill>
                <a:srgbClr val="404040"/>
              </a:solidFill>
              <a:latin typeface="Calibri Light"/>
              <a:cs typeface="Calibri Light"/>
            </a:endParaRPr>
          </a:p>
          <a:p>
            <a:pPr marL="443865" marR="5080" indent="-431800" algn="r">
              <a:lnSpc>
                <a:spcPct val="85100"/>
              </a:lnSpc>
              <a:spcBef>
                <a:spcPts val="425"/>
              </a:spcBef>
            </a:pPr>
            <a:r>
              <a:rPr lang="en-IN" sz="1800" spc="-50" dirty="0" smtClean="0">
                <a:solidFill>
                  <a:srgbClr val="404040"/>
                </a:solidFill>
                <a:latin typeface="Calibri Light"/>
                <a:cs typeface="Calibri Light"/>
              </a:rPr>
              <a:t>www.madhveshoverseas.com</a:t>
            </a:r>
            <a:endParaRPr sz="1800" dirty="0">
              <a:latin typeface="Calibri Light"/>
              <a:cs typeface="Calibri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0404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131</TotalTime>
  <Words>495</Words>
  <Application>Microsoft Office PowerPoint</Application>
  <PresentationFormat>Widescreen</PresentationFormat>
  <Paragraphs>132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MT</vt:lpstr>
      <vt:lpstr>Calibri</vt:lpstr>
      <vt:lpstr>Calibri Light</vt:lpstr>
      <vt:lpstr>Office Theme</vt:lpstr>
      <vt:lpstr>Madhvesh Overseas GST 24FSQPD1838E1ZS          www.madhveshoverseas.com</vt:lpstr>
      <vt:lpstr>Brief Introduction </vt:lpstr>
      <vt:lpstr>We believe in.. our conception </vt:lpstr>
      <vt:lpstr>Our competency </vt:lpstr>
      <vt:lpstr>Manufacturing Standards </vt:lpstr>
      <vt:lpstr>We make Fe, Cu, Al, Ni, Cr  &amp; Co base casting:</vt:lpstr>
      <vt:lpstr>Manufacturing Processes </vt:lpstr>
      <vt:lpstr> We are equipped with: 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</dc:title>
  <dc:creator>Vishwab</dc:creator>
  <cp:lastModifiedBy>Windows User</cp:lastModifiedBy>
  <cp:revision>24</cp:revision>
  <dcterms:created xsi:type="dcterms:W3CDTF">2022-11-25T12:38:08Z</dcterms:created>
  <dcterms:modified xsi:type="dcterms:W3CDTF">2022-11-25T15:12:46Z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2019-05-04T00:00:00Z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2022-11-25T00:00:00Z</vt:filetime>
  </property>
</Properties>
</file>